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7"/>
  </p:handoutMasterIdLst>
  <p:sldIdLst>
    <p:sldId id="256" r:id="rId3"/>
    <p:sldId id="335" r:id="rId5"/>
    <p:sldId id="336" r:id="rId6"/>
    <p:sldId id="301" r:id="rId7"/>
    <p:sldId id="263" r:id="rId8"/>
    <p:sldId id="302" r:id="rId9"/>
    <p:sldId id="331" r:id="rId10"/>
    <p:sldId id="339" r:id="rId11"/>
    <p:sldId id="294" r:id="rId12"/>
    <p:sldId id="284" r:id="rId13"/>
    <p:sldId id="348" r:id="rId14"/>
    <p:sldId id="268" r:id="rId15"/>
    <p:sldId id="269" r:id="rId16"/>
    <p:sldId id="272" r:id="rId17"/>
    <p:sldId id="273" r:id="rId18"/>
    <p:sldId id="340" r:id="rId19"/>
    <p:sldId id="341" r:id="rId20"/>
    <p:sldId id="342" r:id="rId21"/>
    <p:sldId id="343" r:id="rId22"/>
    <p:sldId id="344" r:id="rId23"/>
    <p:sldId id="345" r:id="rId24"/>
    <p:sldId id="309" r:id="rId25"/>
    <p:sldId id="303" r:id="rId26"/>
    <p:sldId id="304" r:id="rId27"/>
    <p:sldId id="346" r:id="rId28"/>
    <p:sldId id="306" r:id="rId29"/>
    <p:sldId id="280" r:id="rId30"/>
    <p:sldId id="297" r:id="rId31"/>
    <p:sldId id="308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20" r:id="rId41"/>
    <p:sldId id="321" r:id="rId42"/>
    <p:sldId id="322" r:id="rId43"/>
    <p:sldId id="323" r:id="rId44"/>
    <p:sldId id="325" r:id="rId45"/>
    <p:sldId id="289" r:id="rId46"/>
  </p:sldIdLst>
  <p:sldSz cx="9144000" cy="6858000" type="screen4x3"/>
  <p:notesSz cx="6854825" cy="99441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00"/>
    <a:srgbClr val="0000CC"/>
    <a:srgbClr val="0000FF"/>
    <a:srgbClr val="F8E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6"/>
    <p:restoredTop sz="94660"/>
  </p:normalViewPr>
  <p:slideViewPr>
    <p:cSldViewPr showGuides="1">
      <p:cViewPr varScale="1">
        <p:scale>
          <a:sx n="110" d="100"/>
          <a:sy n="110" d="100"/>
        </p:scale>
        <p:origin x="1608" y="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ja-JP" altLang="en-US" sz="1200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None/>
            </a:pPr>
            <a:endParaRPr lang="ja-JP" altLang="en-US" sz="1200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endParaRPr lang="ja-JP" altLang="en-US" sz="1200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02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ja-JP" altLang="en-US" sz="1200" dirty="0"/>
            </a:fld>
            <a:endParaRPr lang="ja-JP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ja-JP" altLang="en-US" sz="1200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None/>
            </a:pPr>
            <a:endParaRPr lang="ja-JP" altLang="en-US" sz="1200" dirty="0"/>
          </a:p>
        </p:txBody>
      </p:sp>
      <p:sp>
        <p:nvSpPr>
          <p:cNvPr id="13316" name="Rectangle 4"/>
          <p:cNvSpPr>
            <a:spLocks noTextEdit="1"/>
          </p:cNvSpPr>
          <p:nvPr>
            <p:ph type="sldImg" idx="2"/>
          </p:nvPr>
        </p:nvSpPr>
        <p:spPr>
          <a:xfrm>
            <a:off x="941388" y="746125"/>
            <a:ext cx="4972050" cy="37290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2813"/>
            <a:ext cx="5026025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2 レベル</a:t>
            </a:r>
            <a:endParaRPr lang="ja-JP" altLang="en-US" dirty="0"/>
          </a:p>
          <a:p>
            <a:pPr lvl="2"/>
            <a:r>
              <a:rPr lang="ja-JP" altLang="en-US" dirty="0"/>
              <a:t>第 3 レベル</a:t>
            </a:r>
            <a:endParaRPr lang="ja-JP" altLang="en-US" dirty="0"/>
          </a:p>
          <a:p>
            <a:pPr lvl="3"/>
            <a:r>
              <a:rPr lang="ja-JP" altLang="en-US" dirty="0"/>
              <a:t>第 4 レベル</a:t>
            </a:r>
            <a:endParaRPr lang="ja-JP" altLang="en-US" dirty="0"/>
          </a:p>
          <a:p>
            <a:pPr lvl="4"/>
            <a:r>
              <a:rPr lang="ja-JP" altLang="en-US" dirty="0"/>
              <a:t>第 5 レベル</a:t>
            </a:r>
            <a:endParaRPr lang="ja-JP" altLang="en-US" dirty="0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02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endParaRPr lang="ja-JP" altLang="en-US" sz="1200" dirty="0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02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ja-JP" altLang="en-US" sz="1200" dirty="0"/>
            </a:fld>
            <a:endParaRPr lang="ja-JP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722813"/>
            <a:ext cx="5026025" cy="4475162"/>
          </a:xfrm>
          <a:ln/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ja-JP" altLang="en-US" sz="1200" dirty="0"/>
            </a:fld>
            <a:endParaRPr lang="ja-JP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GB" altLang="x-none" dirty="0">
                <a:ea typeface="MS PGothic" panose="020B0600070205080204" pitchFamily="34" charset="-128"/>
              </a:rPr>
            </a:fld>
            <a:endParaRPr lang="en-GB" altLang="x-none" dirty="0">
              <a:ea typeface="MS PGothic" panose="020B0600070205080204" pitchFamily="34" charset="-128"/>
            </a:endParaRPr>
          </a:p>
        </p:txBody>
      </p:sp>
      <p:sp>
        <p:nvSpPr>
          <p:cNvPr id="2048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914400" y="4722813"/>
            <a:ext cx="5026025" cy="4475162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GB" altLang="x-none" dirty="0">
                <a:ea typeface="MS PGothic" panose="020B0600070205080204" pitchFamily="34" charset="-128"/>
              </a:rPr>
            </a:fld>
            <a:endParaRPr lang="en-GB" altLang="x-none" dirty="0">
              <a:ea typeface="MS PGothic" panose="020B0600070205080204" pitchFamily="34" charset="-128"/>
            </a:endParaRPr>
          </a:p>
        </p:txBody>
      </p:sp>
      <p:sp>
        <p:nvSpPr>
          <p:cNvPr id="2253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914400" y="4722813"/>
            <a:ext cx="5026025" cy="4475162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722813"/>
            <a:ext cx="5026025" cy="4475162"/>
          </a:xfrm>
          <a:ln/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798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ja-JP" altLang="en-US" sz="1200" dirty="0"/>
            </a:fld>
            <a:endParaRPr lang="ja-JP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13"/>
          <p:cNvSpPr/>
          <p:nvPr/>
        </p:nvSpPr>
        <p:spPr>
          <a:xfrm>
            <a:off x="1157288" y="1344613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p>
            <a:pPr algn="r" eaLnBrk="1" hangingPunct="1">
              <a:buNone/>
            </a:pPr>
            <a:r>
              <a:rPr lang="en-US" altLang="ja-JP" dirty="0"/>
              <a:t>June 13, 2014</a:t>
            </a:r>
            <a:endParaRPr lang="ja-JP" altLang="en-US" dirty="0"/>
          </a:p>
        </p:txBody>
      </p:sp>
      <p:sp>
        <p:nvSpPr>
          <p:cNvPr id="1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p>
            <a:pPr eaLnBrk="1" hangingPunct="1">
              <a:buNone/>
            </a:pPr>
            <a:endParaRPr lang="ja-JP" altLang="en-US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None/>
            </a:pPr>
            <a:fld id="{9A0DB2DC-4C9A-4742-B13C-FB6460FD3503}" type="slidenum">
              <a:rPr lang="ja-JP" altLang="en-US" dirty="0"/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en-US" altLang="ja-JP" dirty="0">
                <a:latin typeface="Tahoma" panose="020B0604030504040204" pitchFamily="34" charset="0"/>
              </a:rPr>
              <a:t>June 13, 2014</a:t>
            </a:r>
            <a:endParaRPr lang="ja-JP" altLang="en-US" sz="1200" dirty="0">
              <a:solidFill>
                <a:srgbClr val="A4DF29"/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ja-JP" altLang="en-US" dirty="0"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Tahoma" panose="020B0604030504040204" pitchFamily="34" charset="0"/>
              </a:rPr>
            </a:fld>
            <a:endParaRPr lang="ja-JP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en-US" altLang="ja-JP" dirty="0">
                <a:latin typeface="Tahoma" panose="020B0604030504040204" pitchFamily="34" charset="0"/>
              </a:rPr>
              <a:t>June 13, 2014</a:t>
            </a:r>
            <a:endParaRPr lang="ja-JP" altLang="en-US" sz="1200" dirty="0">
              <a:solidFill>
                <a:srgbClr val="A4DF29"/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ja-JP" altLang="en-US" dirty="0"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Tahoma" panose="020B0604030504040204" pitchFamily="34" charset="0"/>
              </a:rPr>
            </a:fld>
            <a:endParaRPr lang="ja-JP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0960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5C0BF8-341A-4518-8221-73F2F692F5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4DF29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A4DF29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0960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AAFD1C-414D-4B6D-9717-E19ED74F42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4DF29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A4DF29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0960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70445C-D0FC-402A-99B3-564182B678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4DF29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A4DF29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0960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8DF348-A41D-4572-B86C-98325918B7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4DF29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A4DF29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0960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65BB90-D9E3-4D75-B8DC-500825F57CA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4DF29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A4DF29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0960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8051AE-E36C-4364-AA2D-EF05349623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4DF29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A4DF29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2735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27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868C1A-0C41-44CB-AAE7-EE93B9C0C1B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A4DF29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A4DF29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en-US" altLang="ja-JP" dirty="0">
                <a:latin typeface="Tahoma" panose="020B0604030504040204" pitchFamily="34" charset="0"/>
              </a:rPr>
              <a:t>June 13, 2014</a:t>
            </a:r>
            <a:endParaRPr lang="ja-JP" altLang="en-US" sz="1200" dirty="0">
              <a:solidFill>
                <a:srgbClr val="A4DF2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ja-JP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en-US" altLang="ja-JP" dirty="0">
                <a:latin typeface="Tahoma" panose="020B0604030504040204" pitchFamily="34" charset="0"/>
              </a:rPr>
              <a:t>June 13, 2014</a:t>
            </a:r>
            <a:endParaRPr lang="ja-JP" altLang="en-US" sz="1200" dirty="0">
              <a:solidFill>
                <a:srgbClr val="A4DF29"/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ja-JP" altLang="en-US" dirty="0"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Tahoma" panose="020B0604030504040204" pitchFamily="34" charset="0"/>
              </a:rPr>
            </a:fld>
            <a:endParaRPr lang="ja-JP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p>
            <a:pPr algn="r" eaLnBrk="1" hangingPunct="1">
              <a:buNone/>
            </a:pPr>
            <a:r>
              <a:rPr lang="en-US" altLang="ja-JP" dirty="0"/>
              <a:t>June 13, 2014</a:t>
            </a:r>
            <a:endParaRPr lang="ja-JP" alt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p>
            <a:pPr eaLnBrk="1" hangingPunct="1">
              <a:buNone/>
            </a:pPr>
            <a:endParaRPr lang="ja-JP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None/>
            </a:pPr>
            <a:fld id="{9A0DB2DC-4C9A-4742-B13C-FB6460FD3503}" type="slidenum">
              <a:rPr lang="ja-JP" altLang="en-US" dirty="0"/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en-US" altLang="ja-JP" dirty="0">
                <a:latin typeface="Tahoma" panose="020B0604030504040204" pitchFamily="34" charset="0"/>
              </a:rPr>
              <a:t>June 13, 2014</a:t>
            </a:r>
            <a:endParaRPr lang="ja-JP" altLang="en-US" sz="1200" dirty="0">
              <a:solidFill>
                <a:srgbClr val="A4DF2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ja-JP" altLang="en-US" dirty="0">
              <a:latin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Tahoma" panose="020B0604030504040204" pitchFamily="34" charset="0"/>
              </a:rPr>
            </a:fld>
            <a:endParaRPr lang="ja-JP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en-US" altLang="ja-JP" dirty="0">
                <a:latin typeface="Tahoma" panose="020B0604030504040204" pitchFamily="34" charset="0"/>
              </a:rPr>
              <a:t>June 13, 2014</a:t>
            </a:r>
            <a:endParaRPr lang="ja-JP" altLang="en-US" sz="1200" dirty="0">
              <a:solidFill>
                <a:srgbClr val="A4DF29"/>
              </a:solidFill>
              <a:latin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ja-JP" altLang="en-US" dirty="0">
              <a:latin typeface="Tahom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Tahoma" panose="020B0604030504040204" pitchFamily="34" charset="0"/>
              </a:rPr>
            </a:fld>
            <a:endParaRPr lang="ja-JP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en-US" altLang="ja-JP" dirty="0">
                <a:latin typeface="Tahoma" panose="020B0604030504040204" pitchFamily="34" charset="0"/>
              </a:rPr>
              <a:t>June 13, 2014</a:t>
            </a:r>
            <a:endParaRPr lang="ja-JP" altLang="en-US" sz="1200" dirty="0">
              <a:solidFill>
                <a:srgbClr val="A4DF29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ja-JP" altLang="en-US" dirty="0">
              <a:latin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Tahoma" panose="020B0604030504040204" pitchFamily="34" charset="0"/>
              </a:rPr>
            </a:fld>
            <a:endParaRPr lang="ja-JP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14413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p>
            <a:pPr algn="r" eaLnBrk="1" hangingPunct="1">
              <a:buNone/>
            </a:pPr>
            <a:r>
              <a:rPr lang="en-US" altLang="ja-JP" dirty="0"/>
              <a:t>June 13, 2014</a:t>
            </a:r>
            <a:endParaRPr lang="ja-JP" alt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p>
            <a:pPr eaLnBrk="1" hangingPunct="1">
              <a:buNone/>
            </a:pPr>
            <a:endParaRPr lang="ja-JP" alt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None/>
            </a:pPr>
            <a:fld id="{9A0DB2DC-4C9A-4742-B13C-FB6460FD3503}" type="slidenum">
              <a:rPr lang="ja-JP" altLang="en-US" dirty="0"/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en-US" altLang="ja-JP" dirty="0">
                <a:latin typeface="Tahoma" panose="020B0604030504040204" pitchFamily="34" charset="0"/>
              </a:rPr>
              <a:t>June 13, 2014</a:t>
            </a:r>
            <a:endParaRPr lang="ja-JP" altLang="en-US" sz="1200" dirty="0">
              <a:solidFill>
                <a:srgbClr val="A4DF2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ja-JP" altLang="en-US" dirty="0">
              <a:latin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Tahoma" panose="020B0604030504040204" pitchFamily="34" charset="0"/>
              </a:rPr>
            </a:fld>
            <a:endParaRPr lang="ja-JP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210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 rot="19468671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p>
            <a:pPr algn="r" eaLnBrk="1" hangingPunct="1">
              <a:buNone/>
            </a:pPr>
            <a:r>
              <a:rPr lang="en-US" altLang="ja-JP" dirty="0"/>
              <a:t>June 13, 2014</a:t>
            </a:r>
            <a:endParaRPr lang="ja-JP" alt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p>
            <a:pPr eaLnBrk="1" hangingPunct="1">
              <a:buNone/>
            </a:pPr>
            <a:endParaRPr lang="ja-JP" alt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None/>
            </a:pPr>
            <a:fld id="{9A0DB2DC-4C9A-4742-B13C-FB6460FD3503}" type="slidenum">
              <a:rPr lang="ja-JP" altLang="en-US" dirty="0"/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accent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rgbClr val="A4DF29"/>
                </a:solidFill>
              </a:defRPr>
            </a:lvl1pPr>
          </a:lstStyle>
          <a:p>
            <a:pPr lvl="0" eaLnBrk="1" hangingPunct="1">
              <a:buNone/>
            </a:pPr>
            <a:r>
              <a:rPr lang="en-US" altLang="ja-JP" dirty="0">
                <a:latin typeface="Tahoma" panose="020B0604030504040204" pitchFamily="34" charset="0"/>
              </a:rPr>
              <a:t>June 13, 2014</a:t>
            </a:r>
            <a:endParaRPr lang="ja-JP" altLang="en-US" sz="1200" dirty="0">
              <a:solidFill>
                <a:srgbClr val="A4DF29"/>
              </a:solidFill>
              <a:latin typeface="Tahoma" panose="020B060403050404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rgbClr val="A4DF29"/>
                </a:solidFill>
              </a:defRPr>
            </a:lvl1pPr>
          </a:lstStyle>
          <a:p>
            <a:pPr lvl="0" eaLnBrk="1" hangingPunct="1">
              <a:buNone/>
            </a:pPr>
            <a:endParaRPr lang="ja-JP" altLang="en-US" dirty="0">
              <a:latin typeface="Tahoma" panose="020B060403050404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solidFill>
                  <a:srgbClr val="A4DF2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ja-JP" altLang="en-US" dirty="0">
                <a:latin typeface="Tahoma" panose="020B0604030504040204" pitchFamily="34" charset="0"/>
              </a:rPr>
            </a:fld>
            <a:endParaRPr lang="ja-JP" altLang="en-US" dirty="0"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13F2A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13F2A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FF6700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909465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3" Type="http://schemas.openxmlformats.org/officeDocument/2006/relationships/oleObject" Target="../embeddings/oleObject6.bin"/><Relationship Id="rId2" Type="http://schemas.openxmlformats.org/officeDocument/2006/relationships/image" Target="../media/image11.w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7.xml"/><Relationship Id="rId10" Type="http://schemas.openxmlformats.org/officeDocument/2006/relationships/oleObject" Target="../embeddings/oleObject11.bin"/><Relationship Id="rId1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1.wmf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4.wmf"/><Relationship Id="rId13" Type="http://schemas.openxmlformats.org/officeDocument/2006/relationships/oleObject" Target="../embeddings/oleObject20.bin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19.bin"/><Relationship Id="rId10" Type="http://schemas.openxmlformats.org/officeDocument/2006/relationships/oleObject" Target="../embeddings/oleObject18.bin"/><Relationship Id="rId1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3" Type="http://schemas.openxmlformats.org/officeDocument/2006/relationships/vmlDrawing" Target="../drawings/vmlDrawing4.vml"/><Relationship Id="rId82" Type="http://schemas.openxmlformats.org/officeDocument/2006/relationships/slideLayout" Target="../slideLayouts/slideLayout7.xml"/><Relationship Id="rId81" Type="http://schemas.openxmlformats.org/officeDocument/2006/relationships/oleObject" Target="../embeddings/oleObject95.bin"/><Relationship Id="rId80" Type="http://schemas.openxmlformats.org/officeDocument/2006/relationships/oleObject" Target="../embeddings/oleObject94.bin"/><Relationship Id="rId8" Type="http://schemas.openxmlformats.org/officeDocument/2006/relationships/image" Target="../media/image22.wmf"/><Relationship Id="rId79" Type="http://schemas.openxmlformats.org/officeDocument/2006/relationships/oleObject" Target="../embeddings/oleObject93.bin"/><Relationship Id="rId78" Type="http://schemas.openxmlformats.org/officeDocument/2006/relationships/oleObject" Target="../embeddings/oleObject92.bin"/><Relationship Id="rId77" Type="http://schemas.openxmlformats.org/officeDocument/2006/relationships/oleObject" Target="../embeddings/oleObject91.bin"/><Relationship Id="rId76" Type="http://schemas.openxmlformats.org/officeDocument/2006/relationships/oleObject" Target="../embeddings/oleObject90.bin"/><Relationship Id="rId75" Type="http://schemas.openxmlformats.org/officeDocument/2006/relationships/oleObject" Target="../embeddings/oleObject89.bin"/><Relationship Id="rId74" Type="http://schemas.openxmlformats.org/officeDocument/2006/relationships/oleObject" Target="../embeddings/oleObject88.bin"/><Relationship Id="rId73" Type="http://schemas.openxmlformats.org/officeDocument/2006/relationships/oleObject" Target="../embeddings/oleObject87.bin"/><Relationship Id="rId72" Type="http://schemas.openxmlformats.org/officeDocument/2006/relationships/oleObject" Target="../embeddings/oleObject86.bin"/><Relationship Id="rId71" Type="http://schemas.openxmlformats.org/officeDocument/2006/relationships/oleObject" Target="../embeddings/oleObject85.bin"/><Relationship Id="rId70" Type="http://schemas.openxmlformats.org/officeDocument/2006/relationships/oleObject" Target="../embeddings/oleObject84.bin"/><Relationship Id="rId7" Type="http://schemas.openxmlformats.org/officeDocument/2006/relationships/oleObject" Target="../embeddings/oleObject24.bin"/><Relationship Id="rId69" Type="http://schemas.openxmlformats.org/officeDocument/2006/relationships/oleObject" Target="../embeddings/oleObject83.bin"/><Relationship Id="rId68" Type="http://schemas.openxmlformats.org/officeDocument/2006/relationships/oleObject" Target="../embeddings/oleObject82.bin"/><Relationship Id="rId67" Type="http://schemas.openxmlformats.org/officeDocument/2006/relationships/oleObject" Target="../embeddings/oleObject81.bin"/><Relationship Id="rId66" Type="http://schemas.openxmlformats.org/officeDocument/2006/relationships/oleObject" Target="../embeddings/oleObject80.bin"/><Relationship Id="rId65" Type="http://schemas.openxmlformats.org/officeDocument/2006/relationships/oleObject" Target="../embeddings/oleObject79.bin"/><Relationship Id="rId64" Type="http://schemas.openxmlformats.org/officeDocument/2006/relationships/oleObject" Target="../embeddings/oleObject78.bin"/><Relationship Id="rId63" Type="http://schemas.openxmlformats.org/officeDocument/2006/relationships/oleObject" Target="../embeddings/oleObject77.bin"/><Relationship Id="rId62" Type="http://schemas.openxmlformats.org/officeDocument/2006/relationships/oleObject" Target="../embeddings/oleObject76.bin"/><Relationship Id="rId61" Type="http://schemas.openxmlformats.org/officeDocument/2006/relationships/oleObject" Target="../embeddings/oleObject75.bin"/><Relationship Id="rId60" Type="http://schemas.openxmlformats.org/officeDocument/2006/relationships/oleObject" Target="../embeddings/oleObject74.bin"/><Relationship Id="rId6" Type="http://schemas.openxmlformats.org/officeDocument/2006/relationships/image" Target="../media/image21.wmf"/><Relationship Id="rId59" Type="http://schemas.openxmlformats.org/officeDocument/2006/relationships/oleObject" Target="../embeddings/oleObject73.bin"/><Relationship Id="rId58" Type="http://schemas.openxmlformats.org/officeDocument/2006/relationships/oleObject" Target="../embeddings/oleObject72.bin"/><Relationship Id="rId57" Type="http://schemas.openxmlformats.org/officeDocument/2006/relationships/oleObject" Target="../embeddings/oleObject71.bin"/><Relationship Id="rId56" Type="http://schemas.openxmlformats.org/officeDocument/2006/relationships/oleObject" Target="../embeddings/oleObject70.bin"/><Relationship Id="rId55" Type="http://schemas.openxmlformats.org/officeDocument/2006/relationships/oleObject" Target="../embeddings/oleObject69.bin"/><Relationship Id="rId54" Type="http://schemas.openxmlformats.org/officeDocument/2006/relationships/oleObject" Target="../embeddings/oleObject68.bin"/><Relationship Id="rId53" Type="http://schemas.openxmlformats.org/officeDocument/2006/relationships/oleObject" Target="../embeddings/oleObject67.bin"/><Relationship Id="rId52" Type="http://schemas.openxmlformats.org/officeDocument/2006/relationships/oleObject" Target="../embeddings/oleObject66.bin"/><Relationship Id="rId51" Type="http://schemas.openxmlformats.org/officeDocument/2006/relationships/oleObject" Target="../embeddings/oleObject65.bin"/><Relationship Id="rId50" Type="http://schemas.openxmlformats.org/officeDocument/2006/relationships/oleObject" Target="../embeddings/oleObject64.bin"/><Relationship Id="rId5" Type="http://schemas.openxmlformats.org/officeDocument/2006/relationships/oleObject" Target="../embeddings/oleObject23.bin"/><Relationship Id="rId49" Type="http://schemas.openxmlformats.org/officeDocument/2006/relationships/oleObject" Target="../embeddings/oleObject63.bin"/><Relationship Id="rId48" Type="http://schemas.openxmlformats.org/officeDocument/2006/relationships/oleObject" Target="../embeddings/oleObject62.bin"/><Relationship Id="rId47" Type="http://schemas.openxmlformats.org/officeDocument/2006/relationships/oleObject" Target="../embeddings/oleObject61.bin"/><Relationship Id="rId46" Type="http://schemas.openxmlformats.org/officeDocument/2006/relationships/oleObject" Target="../embeddings/oleObject60.bin"/><Relationship Id="rId45" Type="http://schemas.openxmlformats.org/officeDocument/2006/relationships/oleObject" Target="../embeddings/oleObject59.bin"/><Relationship Id="rId44" Type="http://schemas.openxmlformats.org/officeDocument/2006/relationships/oleObject" Target="../embeddings/oleObject58.bin"/><Relationship Id="rId43" Type="http://schemas.openxmlformats.org/officeDocument/2006/relationships/oleObject" Target="../embeddings/oleObject57.bin"/><Relationship Id="rId42" Type="http://schemas.openxmlformats.org/officeDocument/2006/relationships/oleObject" Target="../embeddings/oleObject56.bin"/><Relationship Id="rId41" Type="http://schemas.openxmlformats.org/officeDocument/2006/relationships/oleObject" Target="../embeddings/oleObject55.bin"/><Relationship Id="rId40" Type="http://schemas.openxmlformats.org/officeDocument/2006/relationships/oleObject" Target="../embeddings/oleObject54.bin"/><Relationship Id="rId4" Type="http://schemas.openxmlformats.org/officeDocument/2006/relationships/image" Target="../media/image20.wmf"/><Relationship Id="rId39" Type="http://schemas.openxmlformats.org/officeDocument/2006/relationships/oleObject" Target="../embeddings/oleObject53.bin"/><Relationship Id="rId38" Type="http://schemas.openxmlformats.org/officeDocument/2006/relationships/oleObject" Target="../embeddings/oleObject52.bin"/><Relationship Id="rId37" Type="http://schemas.openxmlformats.org/officeDocument/2006/relationships/oleObject" Target="../embeddings/oleObject51.bin"/><Relationship Id="rId36" Type="http://schemas.openxmlformats.org/officeDocument/2006/relationships/oleObject" Target="../embeddings/oleObject50.bin"/><Relationship Id="rId35" Type="http://schemas.openxmlformats.org/officeDocument/2006/relationships/oleObject" Target="../embeddings/oleObject49.bin"/><Relationship Id="rId34" Type="http://schemas.openxmlformats.org/officeDocument/2006/relationships/oleObject" Target="../embeddings/oleObject48.bin"/><Relationship Id="rId33" Type="http://schemas.openxmlformats.org/officeDocument/2006/relationships/oleObject" Target="../embeddings/oleObject47.bin"/><Relationship Id="rId32" Type="http://schemas.openxmlformats.org/officeDocument/2006/relationships/oleObject" Target="../embeddings/oleObject46.bin"/><Relationship Id="rId31" Type="http://schemas.openxmlformats.org/officeDocument/2006/relationships/oleObject" Target="../embeddings/oleObject45.bin"/><Relationship Id="rId30" Type="http://schemas.openxmlformats.org/officeDocument/2006/relationships/oleObject" Target="../embeddings/oleObject44.bin"/><Relationship Id="rId3" Type="http://schemas.openxmlformats.org/officeDocument/2006/relationships/oleObject" Target="../embeddings/oleObject22.bin"/><Relationship Id="rId29" Type="http://schemas.openxmlformats.org/officeDocument/2006/relationships/oleObject" Target="../embeddings/oleObject43.bin"/><Relationship Id="rId28" Type="http://schemas.openxmlformats.org/officeDocument/2006/relationships/oleObject" Target="../embeddings/oleObject42.bin"/><Relationship Id="rId27" Type="http://schemas.openxmlformats.org/officeDocument/2006/relationships/oleObject" Target="../embeddings/oleObject41.bin"/><Relationship Id="rId26" Type="http://schemas.openxmlformats.org/officeDocument/2006/relationships/oleObject" Target="../embeddings/oleObject40.bin"/><Relationship Id="rId25" Type="http://schemas.openxmlformats.org/officeDocument/2006/relationships/oleObject" Target="../embeddings/oleObject39.bin"/><Relationship Id="rId24" Type="http://schemas.openxmlformats.org/officeDocument/2006/relationships/oleObject" Target="../embeddings/oleObject38.bin"/><Relationship Id="rId23" Type="http://schemas.openxmlformats.org/officeDocument/2006/relationships/oleObject" Target="../embeddings/oleObject37.bin"/><Relationship Id="rId22" Type="http://schemas.openxmlformats.org/officeDocument/2006/relationships/oleObject" Target="../embeddings/oleObject36.bin"/><Relationship Id="rId21" Type="http://schemas.openxmlformats.org/officeDocument/2006/relationships/oleObject" Target="../embeddings/oleObject35.bin"/><Relationship Id="rId20" Type="http://schemas.openxmlformats.org/officeDocument/2006/relationships/oleObject" Target="../embeddings/oleObject34.bin"/><Relationship Id="rId2" Type="http://schemas.openxmlformats.org/officeDocument/2006/relationships/image" Target="../media/image19.wmf"/><Relationship Id="rId19" Type="http://schemas.openxmlformats.org/officeDocument/2006/relationships/oleObject" Target="../embeddings/oleObject33.bin"/><Relationship Id="rId18" Type="http://schemas.openxmlformats.org/officeDocument/2006/relationships/oleObject" Target="../embeddings/oleObject32.bin"/><Relationship Id="rId17" Type="http://schemas.openxmlformats.org/officeDocument/2006/relationships/oleObject" Target="../embeddings/oleObject31.bin"/><Relationship Id="rId16" Type="http://schemas.openxmlformats.org/officeDocument/2006/relationships/oleObject" Target="../embeddings/oleObject30.bin"/><Relationship Id="rId15" Type="http://schemas.openxmlformats.org/officeDocument/2006/relationships/oleObject" Target="../embeddings/oleObject29.bin"/><Relationship Id="rId14" Type="http://schemas.openxmlformats.org/officeDocument/2006/relationships/oleObject" Target="../embeddings/oleObject28.bin"/><Relationship Id="rId13" Type="http://schemas.openxmlformats.org/officeDocument/2006/relationships/oleObject" Target="../embeddings/oleObject27.bin"/><Relationship Id="rId12" Type="http://schemas.openxmlformats.org/officeDocument/2006/relationships/image" Target="../media/image24.wmf"/><Relationship Id="rId11" Type="http://schemas.openxmlformats.org/officeDocument/2006/relationships/oleObject" Target="../embeddings/oleObject26.bin"/><Relationship Id="rId10" Type="http://schemas.openxmlformats.org/officeDocument/2006/relationships/image" Target="../media/image23.wmf"/><Relationship Id="rId1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2.bin"/><Relationship Id="rId8" Type="http://schemas.openxmlformats.org/officeDocument/2006/relationships/oleObject" Target="../embeddings/oleObject101.bin"/><Relationship Id="rId7" Type="http://schemas.openxmlformats.org/officeDocument/2006/relationships/oleObject" Target="../embeddings/oleObject100.bin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97.bin"/><Relationship Id="rId2" Type="http://schemas.openxmlformats.org/officeDocument/2006/relationships/image" Target="../media/image26.wmf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7.xml"/><Relationship Id="rId16" Type="http://schemas.openxmlformats.org/officeDocument/2006/relationships/oleObject" Target="../embeddings/oleObject108.bin"/><Relationship Id="rId15" Type="http://schemas.openxmlformats.org/officeDocument/2006/relationships/oleObject" Target="../embeddings/oleObject107.bin"/><Relationship Id="rId14" Type="http://schemas.openxmlformats.org/officeDocument/2006/relationships/oleObject" Target="../embeddings/oleObject106.bin"/><Relationship Id="rId13" Type="http://schemas.openxmlformats.org/officeDocument/2006/relationships/oleObject" Target="../embeddings/oleObject105.bin"/><Relationship Id="rId12" Type="http://schemas.openxmlformats.org/officeDocument/2006/relationships/oleObject" Target="../embeddings/oleObject104.bin"/><Relationship Id="rId11" Type="http://schemas.openxmlformats.org/officeDocument/2006/relationships/image" Target="../media/image28.wmf"/><Relationship Id="rId10" Type="http://schemas.openxmlformats.org/officeDocument/2006/relationships/oleObject" Target="../embeddings/oleObject103.bin"/><Relationship Id="rId1" Type="http://schemas.openxmlformats.org/officeDocument/2006/relationships/oleObject" Target="../embeddings/oleObject9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1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7.jpeg"/><Relationship Id="rId1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ja-JP" altLang="en-US" sz="1400" dirty="0">
                <a:latin typeface="Tahoma" panose="020B0604030504040204" pitchFamily="34" charset="0"/>
                <a:ea typeface="MS PGothic" panose="020B0600070205080204" pitchFamily="34" charset="-128"/>
              </a:rPr>
            </a:fld>
            <a:endParaRPr lang="ja-JP" altLang="en-US" sz="1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3" name="Text Box 2"/>
          <p:cNvSpPr txBox="1"/>
          <p:nvPr/>
        </p:nvSpPr>
        <p:spPr>
          <a:xfrm>
            <a:off x="1447800" y="628650"/>
            <a:ext cx="6207125" cy="1190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Tahoma" panose="020B0604030504040204" pitchFamily="34" charset="0"/>
                <a:ea typeface="MS PGothic" panose="020B0600070205080204" pitchFamily="34" charset="-128"/>
              </a:rPr>
              <a:t>The Novel Approach</a:t>
            </a:r>
            <a:r>
              <a:rPr lang="ja-JP" altLang="en-US" sz="3600" b="1" dirty="0"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endParaRPr lang="ja-JP" altLang="en-US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Tahoma" panose="020B0604030504040204" pitchFamily="34" charset="0"/>
                <a:ea typeface="MS PGothic" panose="020B0600070205080204" pitchFamily="34" charset="-128"/>
              </a:rPr>
              <a:t>in Fire Control Technology</a:t>
            </a: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57400" y="4267200"/>
            <a:ext cx="5054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6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2  Niki Outline" panose="00000400000000000000" pitchFamily="2" charset="-78"/>
              </a:rPr>
              <a:t>PYRO</a:t>
            </a:r>
            <a:endParaRPr kumimoji="1" lang="en-US" sz="6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2  Niki Outline" panose="00000400000000000000" pitchFamily="2" charset="-78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grpSp>
        <p:nvGrpSpPr>
          <p:cNvPr id="15366" name="Group 8"/>
          <p:cNvGrpSpPr/>
          <p:nvPr/>
        </p:nvGrpSpPr>
        <p:grpSpPr>
          <a:xfrm>
            <a:off x="2781300" y="2108200"/>
            <a:ext cx="3733800" cy="4016375"/>
            <a:chOff x="1730" y="1296"/>
            <a:chExt cx="2352" cy="2530"/>
          </a:xfrm>
        </p:grpSpPr>
        <p:pic>
          <p:nvPicPr>
            <p:cNvPr id="15368" name="Picture 4" descr="C:\WINDOWS\Application Data\Microsoft\Media Catalog\Downloaded Clips\cl0\PE01584_.wm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30" y="1296"/>
              <a:ext cx="2352" cy="13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9" name="Text Box 5"/>
            <p:cNvSpPr txBox="1"/>
            <p:nvPr/>
          </p:nvSpPr>
          <p:spPr>
            <a:xfrm>
              <a:off x="1852" y="3593"/>
              <a:ext cx="11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endParaRPr lang="en-US" altLang="ja-JP" sz="1800" b="1" dirty="0">
                <a:latin typeface="Tahoma" panose="020B0604030504040204" pitchFamily="34" charset="0"/>
              </a:endParaRPr>
            </a:p>
          </p:txBody>
        </p:sp>
      </p:grpSp>
      <p:sp>
        <p:nvSpPr>
          <p:cNvPr id="15367" name="TextBox 2"/>
          <p:cNvSpPr txBox="1"/>
          <p:nvPr/>
        </p:nvSpPr>
        <p:spPr>
          <a:xfrm>
            <a:off x="2376488" y="5475288"/>
            <a:ext cx="4787900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ahoma" panose="020B0604030504040204" pitchFamily="34" charset="0"/>
              </a:rPr>
              <a:t>PhD Defense M. Amiri Firouzkouhi</a:t>
            </a:r>
            <a:endParaRPr dirty="0">
              <a:latin typeface="Tahoma" panose="020B0604030504040204" pitchFamily="34" charset="0"/>
            </a:endParaRPr>
          </a:p>
          <a:p>
            <a:r>
              <a:rPr sz="2000" dirty="0">
                <a:latin typeface="Tahoma" panose="020B0604030504040204" pitchFamily="34" charset="0"/>
              </a:rPr>
              <a:t>usa.mehran@yahoo.com</a:t>
            </a:r>
            <a:endParaRPr sz="20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ja-JP" altLang="en-US" sz="1400" dirty="0">
                <a:latin typeface="Tahoma" panose="020B0604030504040204" pitchFamily="34" charset="0"/>
                <a:ea typeface="MS PGothic" panose="020B0600070205080204" pitchFamily="34" charset="-128"/>
              </a:rPr>
            </a:fld>
            <a:endParaRPr lang="ja-JP" altLang="en-US" sz="1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6867" name="AutoShape 94"/>
          <p:cNvSpPr/>
          <p:nvPr/>
        </p:nvSpPr>
        <p:spPr>
          <a:xfrm>
            <a:off x="6781800" y="2362200"/>
            <a:ext cx="2057400" cy="3505200"/>
          </a:xfrm>
          <a:prstGeom prst="cloudCallout">
            <a:avLst>
              <a:gd name="adj1" fmla="val -91051"/>
              <a:gd name="adj2" fmla="val -8199"/>
            </a:avLst>
          </a:prstGeom>
          <a:solidFill>
            <a:srgbClr val="96969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6868" name="Text Box 85"/>
          <p:cNvSpPr txBox="1"/>
          <p:nvPr/>
        </p:nvSpPr>
        <p:spPr>
          <a:xfrm>
            <a:off x="1447800" y="1066800"/>
            <a:ext cx="34940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latin typeface="Tahoma" panose="020B0604030504040204" pitchFamily="34" charset="0"/>
                <a:ea typeface="MS PGothic" panose="020B0600070205080204" pitchFamily="34" charset="-128"/>
              </a:rPr>
              <a:t>Aerosol Generated</a:t>
            </a:r>
            <a:endParaRPr lang="en-US" altLang="ja-JP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6869" name="Text Box 86"/>
          <p:cNvSpPr txBox="1"/>
          <p:nvPr/>
        </p:nvSpPr>
        <p:spPr>
          <a:xfrm>
            <a:off x="1439863" y="371475"/>
            <a:ext cx="3382962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Tahoma" panose="020B0604030504040204" pitchFamily="34" charset="0"/>
                <a:ea typeface="MS PGothic" panose="020B0600070205080204" pitchFamily="34" charset="-128"/>
              </a:rPr>
              <a:t>How it works:</a:t>
            </a: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6870" name="Text Box 87"/>
          <p:cNvSpPr txBox="1"/>
          <p:nvPr/>
        </p:nvSpPr>
        <p:spPr>
          <a:xfrm>
            <a:off x="1143000" y="1905000"/>
            <a:ext cx="63134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Chemical coolant decomposes absorbing heat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6871" name="Line 89"/>
          <p:cNvSpPr/>
          <p:nvPr/>
        </p:nvSpPr>
        <p:spPr>
          <a:xfrm>
            <a:off x="5486400" y="2590800"/>
            <a:ext cx="457200" cy="609600"/>
          </a:xfrm>
          <a:prstGeom prst="line">
            <a:avLst/>
          </a:prstGeom>
          <a:ln w="1238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36872" name="Text Box 91"/>
          <p:cNvSpPr txBox="1"/>
          <p:nvPr/>
        </p:nvSpPr>
        <p:spPr>
          <a:xfrm>
            <a:off x="1250950" y="5791200"/>
            <a:ext cx="53022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Fire fighting aerosol rapidly generated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6873" name="Object 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2947988"/>
            <a:ext cx="5113338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4" name="Line 90"/>
          <p:cNvSpPr/>
          <p:nvPr/>
        </p:nvSpPr>
        <p:spPr>
          <a:xfrm flipV="1">
            <a:off x="2895600" y="5181600"/>
            <a:ext cx="457200" cy="533400"/>
          </a:xfrm>
          <a:prstGeom prst="line">
            <a:avLst/>
          </a:prstGeom>
          <a:ln w="1238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9939" name="Slide Number Placeholder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>
              <a:buNone/>
            </a:pPr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533400"/>
            <a:ext cx="4648200" cy="563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ja-JP" altLang="en-US" sz="1400" dirty="0">
                <a:latin typeface="Tahoma" panose="020B0604030504040204" pitchFamily="34" charset="0"/>
                <a:ea typeface="MS PGothic" panose="020B0600070205080204" pitchFamily="34" charset="-128"/>
              </a:rPr>
            </a:fld>
            <a:endParaRPr lang="ja-JP" altLang="en-US" sz="1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3" name="Text Box 11"/>
          <p:cNvSpPr txBox="1"/>
          <p:nvPr/>
        </p:nvSpPr>
        <p:spPr>
          <a:xfrm>
            <a:off x="1736725" y="1905000"/>
            <a:ext cx="13477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latin typeface="Tahoma" panose="020B0604030504040204" pitchFamily="34" charset="0"/>
                <a:ea typeface="MS PGothic" panose="020B0600070205080204" pitchFamily="34" charset="-128"/>
              </a:rPr>
              <a:t>Oxygen</a:t>
            </a:r>
            <a:endParaRPr lang="en-US" altLang="ja-JP" sz="2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4" name="Rectangle 12"/>
          <p:cNvSpPr/>
          <p:nvPr/>
        </p:nvSpPr>
        <p:spPr>
          <a:xfrm>
            <a:off x="1752600" y="3733800"/>
            <a:ext cx="9080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latin typeface="Tahoma" panose="020B0604030504040204" pitchFamily="34" charset="0"/>
                <a:ea typeface="MS PGothic" panose="020B0600070205080204" pitchFamily="34" charset="-128"/>
              </a:rPr>
              <a:t>Heat</a:t>
            </a:r>
            <a:endParaRPr lang="en-US" altLang="ja-JP" sz="2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5" name="Rectangle 13"/>
          <p:cNvSpPr/>
          <p:nvPr/>
        </p:nvSpPr>
        <p:spPr>
          <a:xfrm>
            <a:off x="1752600" y="51054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latin typeface="Tahoma" panose="020B0604030504040204" pitchFamily="34" charset="0"/>
                <a:ea typeface="MS PGothic" panose="020B0600070205080204" pitchFamily="34" charset="-128"/>
              </a:rPr>
              <a:t>Fuel</a:t>
            </a:r>
            <a:endParaRPr lang="en-US" altLang="ja-JP" sz="2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6" name="Line 14"/>
          <p:cNvSpPr/>
          <p:nvPr/>
        </p:nvSpPr>
        <p:spPr>
          <a:xfrm>
            <a:off x="3048000" y="2209800"/>
            <a:ext cx="9144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40967" name="Line 16"/>
          <p:cNvSpPr/>
          <p:nvPr/>
        </p:nvSpPr>
        <p:spPr>
          <a:xfrm>
            <a:off x="2743200" y="4038600"/>
            <a:ext cx="1524000" cy="106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40968" name="Line 17"/>
          <p:cNvSpPr/>
          <p:nvPr/>
        </p:nvSpPr>
        <p:spPr>
          <a:xfrm>
            <a:off x="2743200" y="5334000"/>
            <a:ext cx="10668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40969" name="Text Box 18"/>
          <p:cNvSpPr txBox="1"/>
          <p:nvPr/>
        </p:nvSpPr>
        <p:spPr>
          <a:xfrm>
            <a:off x="1447800" y="1066800"/>
            <a:ext cx="49641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latin typeface="Tahoma" panose="020B0604030504040204" pitchFamily="34" charset="0"/>
                <a:ea typeface="MS PGothic" panose="020B0600070205080204" pitchFamily="34" charset="-128"/>
              </a:rPr>
              <a:t>The three Elements of Fire</a:t>
            </a:r>
            <a:endParaRPr lang="en-US" altLang="ja-JP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70" name="Text Box 19"/>
          <p:cNvSpPr txBox="1"/>
          <p:nvPr/>
        </p:nvSpPr>
        <p:spPr>
          <a:xfrm>
            <a:off x="1439863" y="366713"/>
            <a:ext cx="16208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Tahoma" panose="020B0604030504040204" pitchFamily="34" charset="0"/>
                <a:ea typeface="MS PGothic" panose="020B0600070205080204" pitchFamily="34" charset="-128"/>
              </a:rPr>
              <a:t>Basics</a:t>
            </a: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71" name="Group 136"/>
          <p:cNvGrpSpPr/>
          <p:nvPr/>
        </p:nvGrpSpPr>
        <p:grpSpPr>
          <a:xfrm>
            <a:off x="3962400" y="2438400"/>
            <a:ext cx="2667000" cy="3886200"/>
            <a:chOff x="2496" y="1536"/>
            <a:chExt cx="1680" cy="2448"/>
          </a:xfrm>
        </p:grpSpPr>
        <p:graphicFrame>
          <p:nvGraphicFramePr>
            <p:cNvPr id="40977" name="Object 124"/>
            <p:cNvGraphicFramePr>
              <a:graphicFrameLocks noChangeAspect="1"/>
            </p:cNvGraphicFramePr>
            <p:nvPr/>
          </p:nvGraphicFramePr>
          <p:xfrm>
            <a:off x="2496" y="1536"/>
            <a:ext cx="384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1" imgW="1792605" imgH="1762760" progId="FLW3Drawing">
                    <p:embed/>
                  </p:oleObj>
                </mc:Choice>
                <mc:Fallback>
                  <p:oleObj name="" r:id="rId1" imgW="1792605" imgH="1762760" progId="FLW3Drawing">
                    <p:embed/>
                    <p:pic>
                      <p:nvPicPr>
                        <p:cNvPr id="0" name="Picture 308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496" y="1536"/>
                          <a:ext cx="384" cy="3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8" name="Object 125"/>
            <p:cNvGraphicFramePr>
              <a:graphicFrameLocks noChangeAspect="1"/>
            </p:cNvGraphicFramePr>
            <p:nvPr/>
          </p:nvGraphicFramePr>
          <p:xfrm>
            <a:off x="3120" y="1536"/>
            <a:ext cx="384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3" imgW="1792605" imgH="1762760" progId="FLW3Drawing">
                    <p:embed/>
                  </p:oleObj>
                </mc:Choice>
                <mc:Fallback>
                  <p:oleObj name="" r:id="rId3" imgW="1792605" imgH="1762760" progId="FLW3Drawing">
                    <p:embed/>
                    <p:pic>
                      <p:nvPicPr>
                        <p:cNvPr id="0" name="Picture 308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120" y="1536"/>
                          <a:ext cx="384" cy="3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9" name="Object 126"/>
            <p:cNvGraphicFramePr>
              <a:graphicFrameLocks noChangeAspect="1"/>
            </p:cNvGraphicFramePr>
            <p:nvPr/>
          </p:nvGraphicFramePr>
          <p:xfrm>
            <a:off x="3792" y="1536"/>
            <a:ext cx="384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4" imgW="1792605" imgH="1762760" progId="FLW3Drawing">
                    <p:embed/>
                  </p:oleObj>
                </mc:Choice>
                <mc:Fallback>
                  <p:oleObj name="" r:id="rId4" imgW="1792605" imgH="1762760" progId="FLW3Drawing">
                    <p:embed/>
                    <p:pic>
                      <p:nvPicPr>
                        <p:cNvPr id="0" name="Picture 308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792" y="1536"/>
                          <a:ext cx="384" cy="3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0" name="Object 127"/>
            <p:cNvGraphicFramePr>
              <a:graphicFrameLocks noChangeAspect="1"/>
            </p:cNvGraphicFramePr>
            <p:nvPr/>
          </p:nvGraphicFramePr>
          <p:xfrm>
            <a:off x="2832" y="1968"/>
            <a:ext cx="1091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5" imgW="1976120" imgH="3117215" progId="FLW3Drawing">
                    <p:embed/>
                  </p:oleObj>
                </mc:Choice>
                <mc:Fallback>
                  <p:oleObj name="" r:id="rId5" imgW="1976120" imgH="3117215" progId="FLW3Drawing">
                    <p:embed/>
                    <p:pic>
                      <p:nvPicPr>
                        <p:cNvPr id="0" name="Picture 308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32" y="1968"/>
                          <a:ext cx="1091" cy="17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981" name="Group 132"/>
            <p:cNvGrpSpPr/>
            <p:nvPr/>
          </p:nvGrpSpPr>
          <p:grpSpPr>
            <a:xfrm>
              <a:off x="2496" y="3600"/>
              <a:ext cx="1680" cy="384"/>
              <a:chOff x="2496" y="2112"/>
              <a:chExt cx="1680" cy="384"/>
            </a:xfrm>
          </p:grpSpPr>
          <p:graphicFrame>
            <p:nvGraphicFramePr>
              <p:cNvPr id="40985" name="Object 129"/>
              <p:cNvGraphicFramePr>
                <a:graphicFrameLocks noChangeAspect="1"/>
              </p:cNvGraphicFramePr>
              <p:nvPr/>
            </p:nvGraphicFramePr>
            <p:xfrm>
              <a:off x="2496" y="2112"/>
              <a:ext cx="384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" name="" r:id="rId7" imgW="3056255" imgH="3006725" progId="FLW3Drawing">
                      <p:embed/>
                    </p:oleObj>
                  </mc:Choice>
                  <mc:Fallback>
                    <p:oleObj name="" r:id="rId7" imgW="3056255" imgH="3006725" progId="FLW3Drawing">
                      <p:embed/>
                      <p:pic>
                        <p:nvPicPr>
                          <p:cNvPr id="0" name="Picture 3080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496" y="2112"/>
                            <a:ext cx="384" cy="37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86" name="Object 130"/>
              <p:cNvGraphicFramePr>
                <a:graphicFrameLocks noChangeAspect="1"/>
              </p:cNvGraphicFramePr>
              <p:nvPr/>
            </p:nvGraphicFramePr>
            <p:xfrm>
              <a:off x="3120" y="2112"/>
              <a:ext cx="384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" name="" r:id="rId9" imgW="3056255" imgH="3006725" progId="FLW3Drawing">
                      <p:embed/>
                    </p:oleObj>
                  </mc:Choice>
                  <mc:Fallback>
                    <p:oleObj name="" r:id="rId9" imgW="3056255" imgH="3006725" progId="FLW3Drawing">
                      <p:embed/>
                      <p:pic>
                        <p:nvPicPr>
                          <p:cNvPr id="0" name="Picture 3081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120" y="2112"/>
                            <a:ext cx="384" cy="37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87" name="Object 131"/>
              <p:cNvGraphicFramePr>
                <a:graphicFrameLocks noChangeAspect="1"/>
              </p:cNvGraphicFramePr>
              <p:nvPr/>
            </p:nvGraphicFramePr>
            <p:xfrm>
              <a:off x="3792" y="2117"/>
              <a:ext cx="384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" name="" r:id="rId10" imgW="3056255" imgH="3006725" progId="FLW3Drawing">
                      <p:embed/>
                    </p:oleObj>
                  </mc:Choice>
                  <mc:Fallback>
                    <p:oleObj name="" r:id="rId10" imgW="3056255" imgH="3006725" progId="FLW3Drawing">
                      <p:embed/>
                      <p:pic>
                        <p:nvPicPr>
                          <p:cNvPr id="0" name="Picture 3085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792" y="2117"/>
                            <a:ext cx="384" cy="37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0982" name="Text Box 133"/>
            <p:cNvSpPr txBox="1"/>
            <p:nvPr/>
          </p:nvSpPr>
          <p:spPr>
            <a:xfrm>
              <a:off x="2544" y="1584"/>
              <a:ext cx="30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b="1" dirty="0">
                  <a:solidFill>
                    <a:srgbClr val="F8EF3E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O</a:t>
              </a:r>
              <a:r>
                <a:rPr lang="en-US" altLang="ja-JP" sz="2000" b="1" baseline="-25000" dirty="0">
                  <a:solidFill>
                    <a:srgbClr val="F8EF3E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2</a:t>
              </a:r>
              <a:endParaRPr lang="en-US" altLang="ja-JP" sz="2000" b="1" baseline="-25000" dirty="0">
                <a:solidFill>
                  <a:srgbClr val="F8EF3E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0983" name="Text Box 134"/>
            <p:cNvSpPr txBox="1"/>
            <p:nvPr/>
          </p:nvSpPr>
          <p:spPr>
            <a:xfrm>
              <a:off x="3199" y="1584"/>
              <a:ext cx="30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b="1" dirty="0">
                  <a:solidFill>
                    <a:srgbClr val="F8EF3E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O</a:t>
              </a:r>
              <a:r>
                <a:rPr lang="en-US" altLang="ja-JP" sz="2000" b="1" baseline="-25000" dirty="0">
                  <a:solidFill>
                    <a:srgbClr val="F8EF3E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2</a:t>
              </a:r>
              <a:endParaRPr lang="en-US" altLang="ja-JP" sz="2000" b="1" baseline="-25000" dirty="0">
                <a:solidFill>
                  <a:srgbClr val="F8EF3E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0984" name="Text Box 135"/>
            <p:cNvSpPr txBox="1"/>
            <p:nvPr/>
          </p:nvSpPr>
          <p:spPr>
            <a:xfrm>
              <a:off x="3823" y="1584"/>
              <a:ext cx="30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b="1" dirty="0">
                  <a:solidFill>
                    <a:srgbClr val="F8EF3E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O</a:t>
              </a:r>
              <a:r>
                <a:rPr lang="en-US" altLang="ja-JP" sz="2000" b="1" baseline="-25000" dirty="0">
                  <a:solidFill>
                    <a:srgbClr val="F8EF3E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2</a:t>
              </a:r>
              <a:endParaRPr lang="en-US" altLang="ja-JP" sz="2000" b="1" baseline="-25000" dirty="0">
                <a:solidFill>
                  <a:srgbClr val="F8EF3E"/>
                </a:solidFill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72" name="Line 137"/>
          <p:cNvSpPr/>
          <p:nvPr/>
        </p:nvSpPr>
        <p:spPr>
          <a:xfrm>
            <a:off x="4267200" y="3124200"/>
            <a:ext cx="0" cy="2514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sp>
      <p:sp>
        <p:nvSpPr>
          <p:cNvPr id="40973" name="Line 138"/>
          <p:cNvSpPr/>
          <p:nvPr/>
        </p:nvSpPr>
        <p:spPr>
          <a:xfrm>
            <a:off x="5257800" y="3124200"/>
            <a:ext cx="0" cy="2514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sp>
      <p:sp>
        <p:nvSpPr>
          <p:cNvPr id="40974" name="Line 139"/>
          <p:cNvSpPr/>
          <p:nvPr/>
        </p:nvSpPr>
        <p:spPr>
          <a:xfrm>
            <a:off x="6324600" y="3124200"/>
            <a:ext cx="0" cy="2514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sp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40976" name="Rectangle 2"/>
          <p:cNvSpPr/>
          <p:nvPr/>
        </p:nvSpPr>
        <p:spPr>
          <a:xfrm>
            <a:off x="2286000" y="3013075"/>
            <a:ext cx="45720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Chain Carriers</a:t>
            </a: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O, H &amp; OH</a:t>
            </a: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ja-JP" altLang="en-US" sz="1400" dirty="0">
                <a:latin typeface="Tahoma" panose="020B0604030504040204" pitchFamily="34" charset="0"/>
                <a:ea typeface="MS PGothic" panose="020B0600070205080204" pitchFamily="34" charset="-128"/>
              </a:rPr>
            </a:fld>
            <a:endParaRPr lang="ja-JP" altLang="en-US" sz="1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87" name="Text Box 9"/>
          <p:cNvSpPr txBox="1"/>
          <p:nvPr/>
        </p:nvSpPr>
        <p:spPr>
          <a:xfrm>
            <a:off x="1736725" y="1905000"/>
            <a:ext cx="13477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latin typeface="Tahoma" panose="020B0604030504040204" pitchFamily="34" charset="0"/>
                <a:ea typeface="MS PGothic" panose="020B0600070205080204" pitchFamily="34" charset="-128"/>
              </a:rPr>
              <a:t>Oxygen</a:t>
            </a:r>
            <a:endParaRPr lang="en-US" altLang="ja-JP" sz="2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88" name="Rectangle 10"/>
          <p:cNvSpPr/>
          <p:nvPr/>
        </p:nvSpPr>
        <p:spPr>
          <a:xfrm>
            <a:off x="1752600" y="3733800"/>
            <a:ext cx="9080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latin typeface="Tahoma" panose="020B0604030504040204" pitchFamily="34" charset="0"/>
                <a:ea typeface="MS PGothic" panose="020B0600070205080204" pitchFamily="34" charset="-128"/>
              </a:rPr>
              <a:t>Heat</a:t>
            </a:r>
            <a:endParaRPr lang="en-US" altLang="ja-JP" sz="2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89" name="Rectangle 11"/>
          <p:cNvSpPr/>
          <p:nvPr/>
        </p:nvSpPr>
        <p:spPr>
          <a:xfrm>
            <a:off x="1752600" y="51054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latin typeface="Tahoma" panose="020B0604030504040204" pitchFamily="34" charset="0"/>
                <a:ea typeface="MS PGothic" panose="020B0600070205080204" pitchFamily="34" charset="-128"/>
              </a:rPr>
              <a:t>Fuel</a:t>
            </a:r>
            <a:endParaRPr lang="en-US" altLang="ja-JP" sz="2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0" name="Line 12"/>
          <p:cNvSpPr/>
          <p:nvPr/>
        </p:nvSpPr>
        <p:spPr>
          <a:xfrm>
            <a:off x="3048000" y="2209800"/>
            <a:ext cx="9144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41991" name="Line 13"/>
          <p:cNvSpPr/>
          <p:nvPr/>
        </p:nvSpPr>
        <p:spPr>
          <a:xfrm>
            <a:off x="2743200" y="4038600"/>
            <a:ext cx="167640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41992" name="Line 14"/>
          <p:cNvSpPr/>
          <p:nvPr/>
        </p:nvSpPr>
        <p:spPr>
          <a:xfrm>
            <a:off x="2743200" y="5334000"/>
            <a:ext cx="10668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41993" name="Text Box 15"/>
          <p:cNvSpPr txBox="1"/>
          <p:nvPr/>
        </p:nvSpPr>
        <p:spPr>
          <a:xfrm>
            <a:off x="1447800" y="1066800"/>
            <a:ext cx="50149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latin typeface="Tahoma" panose="020B0604030504040204" pitchFamily="34" charset="0"/>
                <a:ea typeface="MS PGothic" panose="020B0600070205080204" pitchFamily="34" charset="-128"/>
              </a:rPr>
              <a:t>The Fourth Element of Fire</a:t>
            </a:r>
            <a:endParaRPr lang="en-US" altLang="ja-JP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4" name="Text Box 16"/>
          <p:cNvSpPr txBox="1"/>
          <p:nvPr/>
        </p:nvSpPr>
        <p:spPr>
          <a:xfrm>
            <a:off x="1439863" y="366713"/>
            <a:ext cx="1581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Tahoma" panose="020B0604030504040204" pitchFamily="34" charset="0"/>
                <a:ea typeface="MS PGothic" panose="020B0600070205080204" pitchFamily="34" charset="-128"/>
              </a:rPr>
              <a:t>Basics:</a:t>
            </a: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1995" name="Group 51"/>
          <p:cNvGrpSpPr/>
          <p:nvPr/>
        </p:nvGrpSpPr>
        <p:grpSpPr>
          <a:xfrm>
            <a:off x="3940175" y="2667000"/>
            <a:ext cx="2689225" cy="3886200"/>
            <a:chOff x="2496" y="1536"/>
            <a:chExt cx="1694" cy="2448"/>
          </a:xfrm>
        </p:grpSpPr>
        <p:sp>
          <p:nvSpPr>
            <p:cNvPr id="41998" name="Line 52"/>
            <p:cNvSpPr/>
            <p:nvPr/>
          </p:nvSpPr>
          <p:spPr>
            <a:xfrm>
              <a:off x="2688" y="1920"/>
              <a:ext cx="0" cy="16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miter/>
              <a:headEnd type="none" w="med" len="med"/>
              <a:tailEnd type="none" w="med" len="med"/>
            </a:ln>
          </p:spPr>
        </p:sp>
        <p:sp>
          <p:nvSpPr>
            <p:cNvPr id="41999" name="Line 53"/>
            <p:cNvSpPr/>
            <p:nvPr/>
          </p:nvSpPr>
          <p:spPr>
            <a:xfrm>
              <a:off x="3312" y="1920"/>
              <a:ext cx="0" cy="16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miter/>
              <a:headEnd type="none" w="med" len="med"/>
              <a:tailEnd type="none" w="med" len="med"/>
            </a:ln>
          </p:spPr>
        </p:sp>
        <p:sp>
          <p:nvSpPr>
            <p:cNvPr id="42000" name="Line 54"/>
            <p:cNvSpPr/>
            <p:nvPr/>
          </p:nvSpPr>
          <p:spPr>
            <a:xfrm>
              <a:off x="3984" y="1920"/>
              <a:ext cx="0" cy="16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miter/>
              <a:headEnd type="none" w="med" len="med"/>
              <a:tailEnd type="none" w="med" len="med"/>
            </a:ln>
          </p:spPr>
        </p:sp>
        <p:grpSp>
          <p:nvGrpSpPr>
            <p:cNvPr id="42001" name="Group 55"/>
            <p:cNvGrpSpPr/>
            <p:nvPr/>
          </p:nvGrpSpPr>
          <p:grpSpPr>
            <a:xfrm>
              <a:off x="2496" y="1536"/>
              <a:ext cx="1680" cy="2448"/>
              <a:chOff x="2496" y="1536"/>
              <a:chExt cx="1680" cy="2448"/>
            </a:xfrm>
          </p:grpSpPr>
          <p:graphicFrame>
            <p:nvGraphicFramePr>
              <p:cNvPr id="42011" name="Object 56"/>
              <p:cNvGraphicFramePr>
                <a:graphicFrameLocks noChangeAspect="1"/>
              </p:cNvGraphicFramePr>
              <p:nvPr/>
            </p:nvGraphicFramePr>
            <p:xfrm>
              <a:off x="2496" y="1536"/>
              <a:ext cx="384" cy="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3" name="" r:id="rId1" imgW="1792605" imgH="1762760" progId="FLW3Drawing">
                      <p:embed/>
                    </p:oleObj>
                  </mc:Choice>
                  <mc:Fallback>
                    <p:oleObj name="" r:id="rId1" imgW="1792605" imgH="1762760" progId="FLW3Drawing">
                      <p:embed/>
                      <p:pic>
                        <p:nvPicPr>
                          <p:cNvPr id="0" name="Picture 3092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2496" y="1536"/>
                            <a:ext cx="384" cy="37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012" name="Object 57"/>
              <p:cNvGraphicFramePr>
                <a:graphicFrameLocks noChangeAspect="1"/>
              </p:cNvGraphicFramePr>
              <p:nvPr/>
            </p:nvGraphicFramePr>
            <p:xfrm>
              <a:off x="3120" y="1536"/>
              <a:ext cx="384" cy="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" r:id="rId3" imgW="1792605" imgH="1762760" progId="FLW3Drawing">
                      <p:embed/>
                    </p:oleObj>
                  </mc:Choice>
                  <mc:Fallback>
                    <p:oleObj name="" r:id="rId3" imgW="1792605" imgH="1762760" progId="FLW3Drawing">
                      <p:embed/>
                      <p:pic>
                        <p:nvPicPr>
                          <p:cNvPr id="0" name="Picture 3088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3120" y="1536"/>
                            <a:ext cx="384" cy="37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013" name="Object 58"/>
              <p:cNvGraphicFramePr>
                <a:graphicFrameLocks noChangeAspect="1"/>
              </p:cNvGraphicFramePr>
              <p:nvPr/>
            </p:nvGraphicFramePr>
            <p:xfrm>
              <a:off x="3792" y="1536"/>
              <a:ext cx="384" cy="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4" name="" r:id="rId4" imgW="1792605" imgH="1762760" progId="FLW3Drawing">
                      <p:embed/>
                    </p:oleObj>
                  </mc:Choice>
                  <mc:Fallback>
                    <p:oleObj name="" r:id="rId4" imgW="1792605" imgH="1762760" progId="FLW3Drawing">
                      <p:embed/>
                      <p:pic>
                        <p:nvPicPr>
                          <p:cNvPr id="0" name="Picture 3093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3792" y="1536"/>
                            <a:ext cx="384" cy="37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014" name="Object 59"/>
              <p:cNvGraphicFramePr>
                <a:graphicFrameLocks noChangeAspect="1"/>
              </p:cNvGraphicFramePr>
              <p:nvPr/>
            </p:nvGraphicFramePr>
            <p:xfrm>
              <a:off x="2832" y="1968"/>
              <a:ext cx="1091" cy="17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0" name="" r:id="rId5" imgW="1976120" imgH="3117215" progId="FLW3Drawing">
                      <p:embed/>
                    </p:oleObj>
                  </mc:Choice>
                  <mc:Fallback>
                    <p:oleObj name="" r:id="rId5" imgW="1976120" imgH="3117215" progId="FLW3Drawing">
                      <p:embed/>
                      <p:pic>
                        <p:nvPicPr>
                          <p:cNvPr id="0" name="Picture 3089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832" y="1968"/>
                            <a:ext cx="1091" cy="172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2015" name="Group 60"/>
              <p:cNvGrpSpPr/>
              <p:nvPr/>
            </p:nvGrpSpPr>
            <p:grpSpPr>
              <a:xfrm>
                <a:off x="2496" y="3600"/>
                <a:ext cx="1680" cy="384"/>
                <a:chOff x="2496" y="2112"/>
                <a:chExt cx="1680" cy="384"/>
              </a:xfrm>
            </p:grpSpPr>
            <p:graphicFrame>
              <p:nvGraphicFramePr>
                <p:cNvPr id="42019" name="Object 61"/>
                <p:cNvGraphicFramePr>
                  <a:graphicFrameLocks noChangeAspect="1"/>
                </p:cNvGraphicFramePr>
                <p:nvPr/>
              </p:nvGraphicFramePr>
              <p:xfrm>
                <a:off x="2496" y="2112"/>
                <a:ext cx="384" cy="3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1" name="" r:id="rId7" imgW="3056255" imgH="3006725" progId="FLW3Drawing">
                        <p:embed/>
                      </p:oleObj>
                    </mc:Choice>
                    <mc:Fallback>
                      <p:oleObj name="" r:id="rId7" imgW="3056255" imgH="3006725" progId="FLW3Drawing">
                        <p:embed/>
                        <p:pic>
                          <p:nvPicPr>
                            <p:cNvPr id="0" name="Picture 3090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96" y="2112"/>
                              <a:ext cx="384" cy="379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2020" name="Object 62"/>
                <p:cNvGraphicFramePr>
                  <a:graphicFrameLocks noChangeAspect="1"/>
                </p:cNvGraphicFramePr>
                <p:nvPr/>
              </p:nvGraphicFramePr>
              <p:xfrm>
                <a:off x="3120" y="2112"/>
                <a:ext cx="384" cy="3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88" name="" r:id="rId9" imgW="3056255" imgH="3006725" progId="FLW3Drawing">
                        <p:embed/>
                      </p:oleObj>
                    </mc:Choice>
                    <mc:Fallback>
                      <p:oleObj name="" r:id="rId9" imgW="3056255" imgH="3006725" progId="FLW3Drawing">
                        <p:embed/>
                        <p:pic>
                          <p:nvPicPr>
                            <p:cNvPr id="0" name="Picture 3087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20" y="2112"/>
                              <a:ext cx="384" cy="379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2021" name="Object 63"/>
                <p:cNvGraphicFramePr>
                  <a:graphicFrameLocks noChangeAspect="1"/>
                </p:cNvGraphicFramePr>
                <p:nvPr/>
              </p:nvGraphicFramePr>
              <p:xfrm>
                <a:off x="3792" y="2117"/>
                <a:ext cx="384" cy="3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2" name="" r:id="rId10" imgW="3056255" imgH="3006725" progId="FLW3Drawing">
                        <p:embed/>
                      </p:oleObj>
                    </mc:Choice>
                    <mc:Fallback>
                      <p:oleObj name="" r:id="rId10" imgW="3056255" imgH="3006725" progId="FLW3Drawing">
                        <p:embed/>
                        <p:pic>
                          <p:nvPicPr>
                            <p:cNvPr id="0" name="Picture 3091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92" y="2117"/>
                              <a:ext cx="384" cy="379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2016" name="Text Box 64"/>
              <p:cNvSpPr txBox="1"/>
              <p:nvPr/>
            </p:nvSpPr>
            <p:spPr>
              <a:xfrm>
                <a:off x="2544" y="1584"/>
                <a:ext cx="305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700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09465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000" b="1" dirty="0">
                    <a:solidFill>
                      <a:srgbClr val="F8EF3E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rPr>
                  <a:t>O</a:t>
                </a:r>
                <a:r>
                  <a:rPr lang="en-US" altLang="ja-JP" sz="2000" b="1" baseline="-25000" dirty="0">
                    <a:solidFill>
                      <a:srgbClr val="F8EF3E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rPr>
                  <a:t>2</a:t>
                </a:r>
                <a:endParaRPr lang="en-US" altLang="ja-JP" sz="2000" b="1" baseline="-25000" dirty="0">
                  <a:solidFill>
                    <a:srgbClr val="F8EF3E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2017" name="Text Box 65"/>
              <p:cNvSpPr txBox="1"/>
              <p:nvPr/>
            </p:nvSpPr>
            <p:spPr>
              <a:xfrm>
                <a:off x="3199" y="1584"/>
                <a:ext cx="305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700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09465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000" b="1" dirty="0">
                    <a:solidFill>
                      <a:srgbClr val="F8EF3E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rPr>
                  <a:t>O</a:t>
                </a:r>
                <a:r>
                  <a:rPr lang="en-US" altLang="ja-JP" sz="2000" b="1" baseline="-25000" dirty="0">
                    <a:solidFill>
                      <a:srgbClr val="F8EF3E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rPr>
                  <a:t>2</a:t>
                </a:r>
                <a:endParaRPr lang="en-US" altLang="ja-JP" sz="2000" b="1" baseline="-25000" dirty="0">
                  <a:solidFill>
                    <a:srgbClr val="F8EF3E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2018" name="Text Box 66"/>
              <p:cNvSpPr txBox="1"/>
              <p:nvPr/>
            </p:nvSpPr>
            <p:spPr>
              <a:xfrm>
                <a:off x="3823" y="1584"/>
                <a:ext cx="305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700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09465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000" b="1" dirty="0">
                    <a:solidFill>
                      <a:srgbClr val="F8EF3E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rPr>
                  <a:t>O</a:t>
                </a:r>
                <a:r>
                  <a:rPr lang="en-US" altLang="ja-JP" sz="2000" b="1" baseline="-25000" dirty="0">
                    <a:solidFill>
                      <a:srgbClr val="F8EF3E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rPr>
                  <a:t>2</a:t>
                </a:r>
                <a:endParaRPr lang="en-US" altLang="ja-JP" sz="2000" b="1" baseline="-25000" dirty="0">
                  <a:solidFill>
                    <a:srgbClr val="F8EF3E"/>
                  </a:solidFill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2002" name="Text Box 69"/>
            <p:cNvSpPr txBox="1"/>
            <p:nvPr/>
          </p:nvSpPr>
          <p:spPr>
            <a:xfrm>
              <a:off x="3181" y="2636"/>
              <a:ext cx="26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b="1" dirty="0">
                  <a:latin typeface="Tahoma" panose="020B0604030504040204" pitchFamily="34" charset="0"/>
                  <a:ea typeface="MS PGothic" panose="020B0600070205080204" pitchFamily="34" charset="-128"/>
                </a:rPr>
                <a:t>H</a:t>
              </a:r>
              <a:endParaRPr lang="en-US" altLang="ja-JP" sz="2400" b="1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42003" name="Group 70"/>
            <p:cNvGrpSpPr/>
            <p:nvPr/>
          </p:nvGrpSpPr>
          <p:grpSpPr>
            <a:xfrm>
              <a:off x="2538" y="2592"/>
              <a:ext cx="342" cy="338"/>
              <a:chOff x="2538" y="2592"/>
              <a:chExt cx="342" cy="338"/>
            </a:xfrm>
          </p:grpSpPr>
          <p:sp>
            <p:nvSpPr>
              <p:cNvPr id="42008" name="Text Box 71"/>
              <p:cNvSpPr txBox="1"/>
              <p:nvPr/>
            </p:nvSpPr>
            <p:spPr>
              <a:xfrm>
                <a:off x="2544" y="2617"/>
                <a:ext cx="26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700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09465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400" b="1" dirty="0">
                    <a:latin typeface="Tahoma" panose="020B0604030504040204" pitchFamily="34" charset="0"/>
                    <a:ea typeface="MS PGothic" panose="020B0600070205080204" pitchFamily="34" charset="-128"/>
                  </a:rPr>
                  <a:t>O</a:t>
                </a:r>
                <a:endParaRPr lang="en-US" altLang="ja-JP" sz="2400" b="1" dirty="0"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graphicFrame>
            <p:nvGraphicFramePr>
              <p:cNvPr id="42009" name="Object 72"/>
              <p:cNvGraphicFramePr>
                <a:graphicFrameLocks noChangeAspect="1"/>
              </p:cNvGraphicFramePr>
              <p:nvPr/>
            </p:nvGraphicFramePr>
            <p:xfrm>
              <a:off x="2538" y="2592"/>
              <a:ext cx="342" cy="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5" name="" r:id="rId11" imgW="2612390" imgH="2576830" progId="FLW3Drawing">
                      <p:embed/>
                    </p:oleObj>
                  </mc:Choice>
                  <mc:Fallback>
                    <p:oleObj name="" r:id="rId11" imgW="2612390" imgH="2576830" progId="FLW3Drawing">
                      <p:embed/>
                      <p:pic>
                        <p:nvPicPr>
                          <p:cNvPr id="0" name="Picture 3094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538" y="2592"/>
                            <a:ext cx="342" cy="33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010" name="Text Box 73"/>
              <p:cNvSpPr txBox="1"/>
              <p:nvPr/>
            </p:nvSpPr>
            <p:spPr>
              <a:xfrm>
                <a:off x="2568" y="2617"/>
                <a:ext cx="26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700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09465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400" b="1" dirty="0">
                    <a:latin typeface="Tahoma" panose="020B0604030504040204" pitchFamily="34" charset="0"/>
                    <a:ea typeface="MS PGothic" panose="020B0600070205080204" pitchFamily="34" charset="-128"/>
                  </a:rPr>
                  <a:t>O</a:t>
                </a:r>
                <a:endParaRPr lang="en-US" altLang="ja-JP" sz="2400" b="1" dirty="0"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2004" name="Group 74"/>
            <p:cNvGrpSpPr/>
            <p:nvPr/>
          </p:nvGrpSpPr>
          <p:grpSpPr>
            <a:xfrm>
              <a:off x="3778" y="2592"/>
              <a:ext cx="412" cy="379"/>
              <a:chOff x="3778" y="2597"/>
              <a:chExt cx="412" cy="379"/>
            </a:xfrm>
          </p:grpSpPr>
          <p:sp>
            <p:nvSpPr>
              <p:cNvPr id="42005" name="Text Box 75"/>
              <p:cNvSpPr txBox="1"/>
              <p:nvPr/>
            </p:nvSpPr>
            <p:spPr>
              <a:xfrm>
                <a:off x="3779" y="2640"/>
                <a:ext cx="41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700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09465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400" b="1" dirty="0">
                    <a:latin typeface="Tahoma" panose="020B0604030504040204" pitchFamily="34" charset="0"/>
                    <a:ea typeface="MS PGothic" panose="020B0600070205080204" pitchFamily="34" charset="-128"/>
                  </a:rPr>
                  <a:t>OH</a:t>
                </a:r>
                <a:endParaRPr lang="en-US" altLang="ja-JP" sz="2400" b="1" dirty="0"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  <p:graphicFrame>
            <p:nvGraphicFramePr>
              <p:cNvPr id="42006" name="Object 76"/>
              <p:cNvGraphicFramePr>
                <a:graphicFrameLocks noChangeAspect="1"/>
              </p:cNvGraphicFramePr>
              <p:nvPr/>
            </p:nvGraphicFramePr>
            <p:xfrm>
              <a:off x="3792" y="2597"/>
              <a:ext cx="384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6" name="" r:id="rId13" imgW="2612390" imgH="2576830" progId="FLW3Drawing">
                      <p:embed/>
                    </p:oleObj>
                  </mc:Choice>
                  <mc:Fallback>
                    <p:oleObj name="" r:id="rId13" imgW="2612390" imgH="2576830" progId="FLW3Drawing">
                      <p:embed/>
                      <p:pic>
                        <p:nvPicPr>
                          <p:cNvPr id="0" name="Picture 3095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3792" y="2597"/>
                            <a:ext cx="384" cy="37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007" name="Text Box 77"/>
              <p:cNvSpPr txBox="1"/>
              <p:nvPr/>
            </p:nvSpPr>
            <p:spPr>
              <a:xfrm>
                <a:off x="3778" y="2640"/>
                <a:ext cx="41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700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09465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400" b="1" dirty="0">
                    <a:latin typeface="Tahoma" panose="020B0604030504040204" pitchFamily="34" charset="0"/>
                    <a:ea typeface="MS PGothic" panose="020B0600070205080204" pitchFamily="34" charset="-128"/>
                  </a:rPr>
                  <a:t>OH</a:t>
                </a:r>
                <a:endParaRPr lang="en-US" altLang="ja-JP" sz="2400" b="1" dirty="0">
                  <a:latin typeface="Tahoma" panose="020B060403050404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41996" name="Rectangle 17"/>
          <p:cNvSpPr/>
          <p:nvPr/>
        </p:nvSpPr>
        <p:spPr>
          <a:xfrm>
            <a:off x="6705600" y="3505200"/>
            <a:ext cx="1963738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latin typeface="Tahoma" panose="020B0604030504040204" pitchFamily="34" charset="0"/>
                <a:ea typeface="MS PGothic" panose="020B0600070205080204" pitchFamily="34" charset="-128"/>
              </a:rPr>
              <a:t>Chain</a:t>
            </a:r>
            <a:endParaRPr lang="en-US" altLang="ja-JP" sz="2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latin typeface="Tahoma" panose="020B0604030504040204" pitchFamily="34" charset="0"/>
                <a:ea typeface="MS PGothic" panose="020B0600070205080204" pitchFamily="34" charset="-128"/>
              </a:rPr>
              <a:t>Carriers</a:t>
            </a:r>
            <a:endParaRPr lang="en-US" altLang="ja-JP" sz="2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latin typeface="Tahoma" panose="020B0604030504040204" pitchFamily="34" charset="0"/>
                <a:ea typeface="MS PGothic" panose="020B0600070205080204" pitchFamily="34" charset="-128"/>
              </a:rPr>
              <a:t>O,H and OH</a:t>
            </a:r>
            <a:endParaRPr lang="en-US" altLang="ja-JP" sz="2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ja-JP" altLang="en-US" sz="1400" dirty="0">
                <a:latin typeface="Tahoma" panose="020B0604030504040204" pitchFamily="34" charset="0"/>
                <a:ea typeface="MS PGothic" panose="020B0600070205080204" pitchFamily="34" charset="-128"/>
              </a:rPr>
            </a:fld>
            <a:endParaRPr lang="ja-JP" altLang="en-US" sz="1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1" name="Text Box 2"/>
          <p:cNvSpPr txBox="1"/>
          <p:nvPr/>
        </p:nvSpPr>
        <p:spPr>
          <a:xfrm>
            <a:off x="1371600" y="350838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2" name="Text Box 6"/>
          <p:cNvSpPr txBox="1"/>
          <p:nvPr/>
        </p:nvSpPr>
        <p:spPr>
          <a:xfrm>
            <a:off x="1447800" y="1066800"/>
            <a:ext cx="49260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latin typeface="Tahoma" panose="020B0604030504040204" pitchFamily="34" charset="0"/>
                <a:ea typeface="MS PGothic" panose="020B0600070205080204" pitchFamily="34" charset="-128"/>
              </a:rPr>
              <a:t>Dual Extinguishing Actions</a:t>
            </a:r>
            <a:endParaRPr lang="en-US" altLang="ja-JP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3" name="Text Box 7"/>
          <p:cNvSpPr txBox="1"/>
          <p:nvPr/>
        </p:nvSpPr>
        <p:spPr>
          <a:xfrm>
            <a:off x="1371600" y="350838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4" name="Text Box 8"/>
          <p:cNvSpPr txBox="1"/>
          <p:nvPr/>
        </p:nvSpPr>
        <p:spPr>
          <a:xfrm>
            <a:off x="1439863" y="371475"/>
            <a:ext cx="3382962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Tahoma" panose="020B0604030504040204" pitchFamily="34" charset="0"/>
                <a:ea typeface="MS PGothic" panose="020B0600070205080204" pitchFamily="34" charset="-128"/>
              </a:rPr>
              <a:t>How it works:</a:t>
            </a: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5" name="Text Box 9"/>
          <p:cNvSpPr txBox="1"/>
          <p:nvPr/>
        </p:nvSpPr>
        <p:spPr>
          <a:xfrm>
            <a:off x="914400" y="2087563"/>
            <a:ext cx="8001000" cy="3779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ja-JP" altLang="en-US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800" dirty="0">
                <a:latin typeface="Impact" panose="020B0806030902050204" pitchFamily="34" charset="0"/>
                <a:ea typeface="ＤＣＧクリスタルW5" pitchFamily="82" charset="-128"/>
              </a:rPr>
              <a:t>Chemical </a:t>
            </a:r>
            <a:r>
              <a:rPr lang="en-US" altLang="ja-JP" sz="2800" dirty="0"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b="1" dirty="0">
                <a:solidFill>
                  <a:srgbClr val="0000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Removal of chain carriers OH, H and O</a:t>
            </a:r>
            <a:endParaRPr lang="en-US" altLang="ja-JP" sz="2400" b="1" dirty="0">
              <a:solidFill>
                <a:srgbClr val="0000CC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solidFill>
                  <a:srgbClr val="0000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	</a:t>
            </a: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in gaseous phase:</a:t>
            </a:r>
            <a:endParaRPr lang="en-US" altLang="ja-JP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		K+ OH = KOH</a:t>
            </a:r>
            <a:endParaRPr lang="en-US" altLang="ja-JP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	    	K + O = KO</a:t>
            </a:r>
            <a:endParaRPr lang="en-US" altLang="ja-JP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		KOH + H = K + H</a:t>
            </a:r>
            <a:r>
              <a:rPr lang="en-US" altLang="ja-JP" sz="20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2</a:t>
            </a: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O</a:t>
            </a:r>
            <a:endParaRPr lang="en-US" altLang="ja-JP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	on particles surface:</a:t>
            </a:r>
            <a:endParaRPr lang="en-US" altLang="ja-JP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		O + H = OH</a:t>
            </a:r>
            <a:endParaRPr lang="en-US" altLang="ja-JP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		H + OH = H</a:t>
            </a:r>
            <a:r>
              <a:rPr lang="en-US" altLang="ja-JP" sz="20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2</a:t>
            </a: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O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800" dirty="0">
                <a:latin typeface="Impact" panose="020B0806030902050204" pitchFamily="34" charset="0"/>
                <a:ea typeface="MS PGothic" panose="020B0600070205080204" pitchFamily="34" charset="-128"/>
              </a:rPr>
              <a:t>Physical </a:t>
            </a:r>
            <a:r>
              <a:rPr lang="en-US" altLang="ja-JP" sz="2800" dirty="0"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Heat absorption</a:t>
            </a:r>
            <a:endParaRPr lang="en-US" altLang="ja-JP" sz="2400" b="1" dirty="0">
              <a:solidFill>
                <a:srgbClr val="FF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		</a:t>
            </a: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KHCO</a:t>
            </a:r>
            <a:r>
              <a:rPr lang="en-US" altLang="ja-JP" sz="18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3 </a:t>
            </a: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=K</a:t>
            </a:r>
            <a:r>
              <a:rPr lang="en-US" altLang="ja-JP" sz="18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2</a:t>
            </a: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CO3 + CO</a:t>
            </a:r>
            <a:r>
              <a:rPr lang="en-US" altLang="ja-JP" sz="18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2</a:t>
            </a: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 +H</a:t>
            </a:r>
            <a:r>
              <a:rPr lang="en-US" altLang="ja-JP" sz="18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2</a:t>
            </a: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O</a:t>
            </a:r>
            <a:endParaRPr lang="en-US" altLang="ja-JP" sz="18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		K</a:t>
            </a:r>
            <a:r>
              <a:rPr lang="en-US" altLang="ja-JP" sz="18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2</a:t>
            </a: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CO</a:t>
            </a:r>
            <a:r>
              <a:rPr lang="en-US" altLang="ja-JP" sz="18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3</a:t>
            </a: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(S) = K</a:t>
            </a:r>
            <a:r>
              <a:rPr lang="en-US" altLang="ja-JP" sz="18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2</a:t>
            </a: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CO</a:t>
            </a:r>
            <a:r>
              <a:rPr lang="en-US" altLang="ja-JP" sz="18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3</a:t>
            </a: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(g)</a:t>
            </a:r>
            <a:endParaRPr lang="en-US" altLang="ja-JP" sz="18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ja-JP" altLang="en-US" sz="1400" dirty="0">
                <a:latin typeface="Tahoma" panose="020B0604030504040204" pitchFamily="34" charset="0"/>
                <a:ea typeface="MS PGothic" panose="020B0600070205080204" pitchFamily="34" charset="-128"/>
              </a:rPr>
            </a:fld>
            <a:endParaRPr lang="ja-JP" altLang="en-US" sz="1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4035" name="Text Box 2"/>
          <p:cNvSpPr txBox="1"/>
          <p:nvPr/>
        </p:nvSpPr>
        <p:spPr>
          <a:xfrm>
            <a:off x="1371600" y="350838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4036" name="Text Box 3"/>
          <p:cNvSpPr txBox="1"/>
          <p:nvPr/>
        </p:nvSpPr>
        <p:spPr>
          <a:xfrm>
            <a:off x="1447800" y="1066800"/>
            <a:ext cx="39893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latin typeface="Tahoma" panose="020B0604030504040204" pitchFamily="34" charset="0"/>
                <a:ea typeface="MS PGothic" panose="020B0600070205080204" pitchFamily="34" charset="-128"/>
              </a:rPr>
              <a:t>Extinguishing Actions</a:t>
            </a:r>
            <a:endParaRPr lang="en-US" altLang="ja-JP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4037" name="Text Box 4"/>
          <p:cNvSpPr txBox="1"/>
          <p:nvPr/>
        </p:nvSpPr>
        <p:spPr>
          <a:xfrm>
            <a:off x="1371600" y="350838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4038" name="Text Box 5"/>
          <p:cNvSpPr txBox="1"/>
          <p:nvPr/>
        </p:nvSpPr>
        <p:spPr>
          <a:xfrm>
            <a:off x="1439863" y="371475"/>
            <a:ext cx="3382962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Tahoma" panose="020B0604030504040204" pitchFamily="34" charset="0"/>
                <a:ea typeface="MS PGothic" panose="020B0600070205080204" pitchFamily="34" charset="-128"/>
              </a:rPr>
              <a:t>How it works:</a:t>
            </a: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4039" name="Text Box 6"/>
          <p:cNvSpPr txBox="1"/>
          <p:nvPr/>
        </p:nvSpPr>
        <p:spPr>
          <a:xfrm>
            <a:off x="914400" y="2087563"/>
            <a:ext cx="8001000" cy="3475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ja-JP" altLang="en-US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  </a:t>
            </a:r>
            <a:r>
              <a:rPr lang="en-US" altLang="ja-JP" sz="2800" dirty="0">
                <a:latin typeface="Tahoma" panose="020B0604030504040204" pitchFamily="34" charset="0"/>
                <a:ea typeface="ＤＣＧクリスタルW5" pitchFamily="82" charset="-128"/>
              </a:rPr>
              <a:t>Two </a:t>
            </a:r>
            <a:r>
              <a:rPr lang="en-US" altLang="ja-JP" sz="2800" dirty="0">
                <a:latin typeface="Impact" panose="020B0806030902050204" pitchFamily="34" charset="0"/>
                <a:ea typeface="ＤＣＧクリスタルW5" pitchFamily="82" charset="-128"/>
              </a:rPr>
              <a:t>Chemical</a:t>
            </a:r>
            <a:r>
              <a:rPr lang="en-US" altLang="ja-JP" sz="2800" dirty="0">
                <a:latin typeface="Tahoma" panose="020B0604030504040204" pitchFamily="34" charset="0"/>
                <a:ea typeface="ＤＣＧクリスタルW5" pitchFamily="82" charset="-128"/>
              </a:rPr>
              <a:t> Mechanisms</a:t>
            </a:r>
            <a:endParaRPr lang="en-US" altLang="ja-JP" sz="2400" b="1" dirty="0">
              <a:solidFill>
                <a:srgbClr val="0000CC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solidFill>
                  <a:srgbClr val="0000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	</a:t>
            </a: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Removal of flame propagation radicals - chain</a:t>
            </a:r>
            <a:endParaRPr lang="en-US" altLang="ja-JP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	Carriers OH, H and O in the flame chain</a:t>
            </a:r>
            <a:endParaRPr lang="en-US" altLang="ja-JP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	on particles surface:</a:t>
            </a:r>
            <a:endParaRPr lang="en-US" altLang="ja-JP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		K + OH = KOH</a:t>
            </a:r>
            <a:endParaRPr lang="en-US" altLang="ja-JP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		KOH + H = K + H</a:t>
            </a:r>
            <a:r>
              <a:rPr lang="en-US" altLang="ja-JP" sz="20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2</a:t>
            </a:r>
            <a:r>
              <a:rPr lang="en-US" altLang="ja-JP" sz="2000" dirty="0">
                <a:latin typeface="Tahoma" panose="020B0604030504040204" pitchFamily="34" charset="0"/>
                <a:ea typeface="MS PGothic" panose="020B0600070205080204" pitchFamily="34" charset="-128"/>
              </a:rPr>
              <a:t>O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dirty="0">
                <a:latin typeface="Tahoma" panose="020B0604030504040204" pitchFamily="34" charset="0"/>
                <a:ea typeface="ＤＣＧクリスタルW5" pitchFamily="82" charset="-128"/>
              </a:rPr>
              <a:t>	</a:t>
            </a:r>
            <a:r>
              <a:rPr lang="en-US" altLang="ja-JP" sz="2000" dirty="0">
                <a:latin typeface="Tahoma" panose="020B0604030504040204" pitchFamily="34" charset="0"/>
                <a:ea typeface="ＤＣＧクリスタルW5" pitchFamily="82" charset="-128"/>
              </a:rPr>
              <a:t>Recombination of flame OH, H and aerosol on particles</a:t>
            </a:r>
            <a:endParaRPr lang="en-US" altLang="ja-JP" sz="2000" dirty="0">
              <a:latin typeface="Tahoma" panose="020B0604030504040204" pitchFamily="34" charset="0"/>
              <a:ea typeface="ＤＣＧクリスタルW5" pitchFamily="82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latin typeface="Tahoma" panose="020B0604030504040204" pitchFamily="34" charset="0"/>
                <a:ea typeface="ＤＣＧクリスタルW5" pitchFamily="82" charset="-128"/>
              </a:rPr>
              <a:t>            surface:</a:t>
            </a:r>
            <a:endParaRPr lang="en-US" altLang="ja-JP" sz="1800" b="1" dirty="0">
              <a:solidFill>
                <a:srgbClr val="FF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		</a:t>
            </a: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O + H = OH</a:t>
            </a:r>
            <a:endParaRPr lang="en-US" altLang="ja-JP" sz="18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           		H + OH = H</a:t>
            </a:r>
            <a:r>
              <a:rPr lang="en-US" altLang="ja-JP" sz="1800" baseline="-25000" dirty="0">
                <a:latin typeface="Tahoma" panose="020B0604030504040204" pitchFamily="34" charset="0"/>
                <a:ea typeface="MS PGothic" panose="020B0600070205080204" pitchFamily="34" charset="-128"/>
              </a:rPr>
              <a:t>2</a:t>
            </a:r>
            <a:r>
              <a:rPr lang="en-US" altLang="ja-JP" sz="1800" dirty="0">
                <a:latin typeface="Tahoma" panose="020B0604030504040204" pitchFamily="34" charset="0"/>
                <a:ea typeface="MS PGothic" panose="020B0600070205080204" pitchFamily="34" charset="-128"/>
              </a:rPr>
              <a:t>O</a:t>
            </a:r>
            <a:endParaRPr lang="en-US" altLang="ja-JP" sz="18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082" name="Group 2"/>
          <p:cNvGrpSpPr/>
          <p:nvPr/>
        </p:nvGrpSpPr>
        <p:grpSpPr>
          <a:xfrm>
            <a:off x="6629400" y="2667000"/>
            <a:ext cx="2514600" cy="3200400"/>
            <a:chOff x="3744" y="1296"/>
            <a:chExt cx="2088" cy="2027"/>
          </a:xfrm>
        </p:grpSpPr>
        <p:sp>
          <p:nvSpPr>
            <p:cNvPr id="46116" name="Freeform 3"/>
            <p:cNvSpPr/>
            <p:nvPr/>
          </p:nvSpPr>
          <p:spPr>
            <a:xfrm>
              <a:off x="3744" y="1296"/>
              <a:ext cx="2088" cy="2027"/>
            </a:xfrm>
            <a:custGeom>
              <a:avLst/>
              <a:gdLst/>
              <a:ahLst/>
              <a:cxnLst>
                <a:cxn ang="0">
                  <a:pos x="35" y="564"/>
                </a:cxn>
                <a:cxn ang="0">
                  <a:pos x="71" y="420"/>
                </a:cxn>
                <a:cxn ang="0">
                  <a:pos x="83" y="384"/>
                </a:cxn>
                <a:cxn ang="0">
                  <a:pos x="119" y="372"/>
                </a:cxn>
                <a:cxn ang="0">
                  <a:pos x="263" y="384"/>
                </a:cxn>
                <a:cxn ang="0">
                  <a:pos x="335" y="492"/>
                </a:cxn>
                <a:cxn ang="0">
                  <a:pos x="407" y="264"/>
                </a:cxn>
                <a:cxn ang="0">
                  <a:pos x="419" y="228"/>
                </a:cxn>
                <a:cxn ang="0">
                  <a:pos x="455" y="204"/>
                </a:cxn>
                <a:cxn ang="0">
                  <a:pos x="647" y="96"/>
                </a:cxn>
                <a:cxn ang="0">
                  <a:pos x="887" y="108"/>
                </a:cxn>
                <a:cxn ang="0">
                  <a:pos x="1019" y="216"/>
                </a:cxn>
                <a:cxn ang="0">
                  <a:pos x="1043" y="144"/>
                </a:cxn>
                <a:cxn ang="0">
                  <a:pos x="1079" y="132"/>
                </a:cxn>
                <a:cxn ang="0">
                  <a:pos x="1175" y="96"/>
                </a:cxn>
                <a:cxn ang="0">
                  <a:pos x="1271" y="36"/>
                </a:cxn>
                <a:cxn ang="0">
                  <a:pos x="1355" y="0"/>
                </a:cxn>
                <a:cxn ang="0">
                  <a:pos x="1535" y="12"/>
                </a:cxn>
                <a:cxn ang="0">
                  <a:pos x="1715" y="84"/>
                </a:cxn>
                <a:cxn ang="0">
                  <a:pos x="1811" y="192"/>
                </a:cxn>
                <a:cxn ang="0">
                  <a:pos x="1835" y="264"/>
                </a:cxn>
                <a:cxn ang="0">
                  <a:pos x="1847" y="300"/>
                </a:cxn>
                <a:cxn ang="0">
                  <a:pos x="1859" y="408"/>
                </a:cxn>
                <a:cxn ang="0">
                  <a:pos x="1907" y="444"/>
                </a:cxn>
                <a:cxn ang="0">
                  <a:pos x="1967" y="516"/>
                </a:cxn>
                <a:cxn ang="0">
                  <a:pos x="2051" y="720"/>
                </a:cxn>
                <a:cxn ang="0">
                  <a:pos x="1967" y="1164"/>
                </a:cxn>
                <a:cxn ang="0">
                  <a:pos x="1931" y="1272"/>
                </a:cxn>
                <a:cxn ang="0">
                  <a:pos x="1883" y="1284"/>
                </a:cxn>
                <a:cxn ang="0">
                  <a:pos x="1811" y="1332"/>
                </a:cxn>
                <a:cxn ang="0">
                  <a:pos x="1859" y="1416"/>
                </a:cxn>
                <a:cxn ang="0">
                  <a:pos x="1907" y="1524"/>
                </a:cxn>
                <a:cxn ang="0">
                  <a:pos x="1799" y="1884"/>
                </a:cxn>
                <a:cxn ang="0">
                  <a:pos x="1631" y="1968"/>
                </a:cxn>
                <a:cxn ang="0">
                  <a:pos x="1583" y="1992"/>
                </a:cxn>
                <a:cxn ang="0">
                  <a:pos x="1367" y="2004"/>
                </a:cxn>
                <a:cxn ang="0">
                  <a:pos x="1259" y="1920"/>
                </a:cxn>
                <a:cxn ang="0">
                  <a:pos x="1187" y="1968"/>
                </a:cxn>
                <a:cxn ang="0">
                  <a:pos x="1079" y="1992"/>
                </a:cxn>
                <a:cxn ang="0">
                  <a:pos x="887" y="2016"/>
                </a:cxn>
                <a:cxn ang="0">
                  <a:pos x="707" y="1992"/>
                </a:cxn>
                <a:cxn ang="0">
                  <a:pos x="527" y="1788"/>
                </a:cxn>
                <a:cxn ang="0">
                  <a:pos x="491" y="1752"/>
                </a:cxn>
                <a:cxn ang="0">
                  <a:pos x="419" y="1620"/>
                </a:cxn>
                <a:cxn ang="0">
                  <a:pos x="407" y="1584"/>
                </a:cxn>
                <a:cxn ang="0">
                  <a:pos x="227" y="1572"/>
                </a:cxn>
                <a:cxn ang="0">
                  <a:pos x="191" y="1548"/>
                </a:cxn>
                <a:cxn ang="0">
                  <a:pos x="155" y="1536"/>
                </a:cxn>
                <a:cxn ang="0">
                  <a:pos x="83" y="1464"/>
                </a:cxn>
                <a:cxn ang="0">
                  <a:pos x="35" y="1392"/>
                </a:cxn>
                <a:cxn ang="0">
                  <a:pos x="11" y="1356"/>
                </a:cxn>
                <a:cxn ang="0">
                  <a:pos x="35" y="1248"/>
                </a:cxn>
                <a:cxn ang="0">
                  <a:pos x="35" y="564"/>
                </a:cxn>
              </a:cxnLst>
              <a:pathLst>
                <a:path w="2088" h="2027">
                  <a:moveTo>
                    <a:pt x="35" y="564"/>
                  </a:moveTo>
                  <a:cubicBezTo>
                    <a:pt x="57" y="370"/>
                    <a:pt x="24" y="514"/>
                    <a:pt x="71" y="420"/>
                  </a:cubicBezTo>
                  <a:cubicBezTo>
                    <a:pt x="77" y="409"/>
                    <a:pt x="74" y="393"/>
                    <a:pt x="83" y="384"/>
                  </a:cubicBezTo>
                  <a:cubicBezTo>
                    <a:pt x="92" y="375"/>
                    <a:pt x="107" y="376"/>
                    <a:pt x="119" y="372"/>
                  </a:cubicBezTo>
                  <a:cubicBezTo>
                    <a:pt x="167" y="376"/>
                    <a:pt x="216" y="375"/>
                    <a:pt x="263" y="384"/>
                  </a:cubicBezTo>
                  <a:cubicBezTo>
                    <a:pt x="307" y="393"/>
                    <a:pt x="319" y="460"/>
                    <a:pt x="335" y="492"/>
                  </a:cubicBezTo>
                  <a:cubicBezTo>
                    <a:pt x="365" y="417"/>
                    <a:pt x="379" y="341"/>
                    <a:pt x="407" y="264"/>
                  </a:cubicBezTo>
                  <a:cubicBezTo>
                    <a:pt x="411" y="252"/>
                    <a:pt x="411" y="238"/>
                    <a:pt x="419" y="228"/>
                  </a:cubicBezTo>
                  <a:cubicBezTo>
                    <a:pt x="428" y="217"/>
                    <a:pt x="444" y="213"/>
                    <a:pt x="455" y="204"/>
                  </a:cubicBezTo>
                  <a:cubicBezTo>
                    <a:pt x="544" y="130"/>
                    <a:pt x="548" y="129"/>
                    <a:pt x="647" y="96"/>
                  </a:cubicBezTo>
                  <a:cubicBezTo>
                    <a:pt x="727" y="100"/>
                    <a:pt x="807" y="101"/>
                    <a:pt x="887" y="108"/>
                  </a:cubicBezTo>
                  <a:cubicBezTo>
                    <a:pt x="964" y="115"/>
                    <a:pt x="952" y="194"/>
                    <a:pt x="1019" y="216"/>
                  </a:cubicBezTo>
                  <a:cubicBezTo>
                    <a:pt x="1027" y="192"/>
                    <a:pt x="1028" y="165"/>
                    <a:pt x="1043" y="144"/>
                  </a:cubicBezTo>
                  <a:cubicBezTo>
                    <a:pt x="1050" y="134"/>
                    <a:pt x="1067" y="136"/>
                    <a:pt x="1079" y="132"/>
                  </a:cubicBezTo>
                  <a:cubicBezTo>
                    <a:pt x="1111" y="120"/>
                    <a:pt x="1143" y="109"/>
                    <a:pt x="1175" y="96"/>
                  </a:cubicBezTo>
                  <a:cubicBezTo>
                    <a:pt x="1270" y="57"/>
                    <a:pt x="1176" y="90"/>
                    <a:pt x="1271" y="36"/>
                  </a:cubicBezTo>
                  <a:cubicBezTo>
                    <a:pt x="1297" y="21"/>
                    <a:pt x="1328" y="14"/>
                    <a:pt x="1355" y="0"/>
                  </a:cubicBezTo>
                  <a:cubicBezTo>
                    <a:pt x="1415" y="4"/>
                    <a:pt x="1475" y="5"/>
                    <a:pt x="1535" y="12"/>
                  </a:cubicBezTo>
                  <a:cubicBezTo>
                    <a:pt x="1587" y="18"/>
                    <a:pt x="1671" y="68"/>
                    <a:pt x="1715" y="84"/>
                  </a:cubicBezTo>
                  <a:cubicBezTo>
                    <a:pt x="1737" y="106"/>
                    <a:pt x="1794" y="153"/>
                    <a:pt x="1811" y="192"/>
                  </a:cubicBezTo>
                  <a:cubicBezTo>
                    <a:pt x="1821" y="215"/>
                    <a:pt x="1827" y="240"/>
                    <a:pt x="1835" y="264"/>
                  </a:cubicBezTo>
                  <a:cubicBezTo>
                    <a:pt x="1839" y="276"/>
                    <a:pt x="1847" y="300"/>
                    <a:pt x="1847" y="300"/>
                  </a:cubicBezTo>
                  <a:cubicBezTo>
                    <a:pt x="1851" y="336"/>
                    <a:pt x="1845" y="375"/>
                    <a:pt x="1859" y="408"/>
                  </a:cubicBezTo>
                  <a:cubicBezTo>
                    <a:pt x="1867" y="426"/>
                    <a:pt x="1893" y="430"/>
                    <a:pt x="1907" y="444"/>
                  </a:cubicBezTo>
                  <a:cubicBezTo>
                    <a:pt x="1929" y="466"/>
                    <a:pt x="1945" y="494"/>
                    <a:pt x="1967" y="516"/>
                  </a:cubicBezTo>
                  <a:cubicBezTo>
                    <a:pt x="1990" y="586"/>
                    <a:pt x="2010" y="659"/>
                    <a:pt x="2051" y="720"/>
                  </a:cubicBezTo>
                  <a:cubicBezTo>
                    <a:pt x="2045" y="901"/>
                    <a:pt x="2088" y="1043"/>
                    <a:pt x="1967" y="1164"/>
                  </a:cubicBezTo>
                  <a:cubicBezTo>
                    <a:pt x="1955" y="1200"/>
                    <a:pt x="1953" y="1241"/>
                    <a:pt x="1931" y="1272"/>
                  </a:cubicBezTo>
                  <a:cubicBezTo>
                    <a:pt x="1922" y="1286"/>
                    <a:pt x="1897" y="1276"/>
                    <a:pt x="1883" y="1284"/>
                  </a:cubicBezTo>
                  <a:cubicBezTo>
                    <a:pt x="1757" y="1356"/>
                    <a:pt x="1923" y="1295"/>
                    <a:pt x="1811" y="1332"/>
                  </a:cubicBezTo>
                  <a:cubicBezTo>
                    <a:pt x="1848" y="1442"/>
                    <a:pt x="1786" y="1271"/>
                    <a:pt x="1859" y="1416"/>
                  </a:cubicBezTo>
                  <a:cubicBezTo>
                    <a:pt x="1945" y="1587"/>
                    <a:pt x="1836" y="1418"/>
                    <a:pt x="1907" y="1524"/>
                  </a:cubicBezTo>
                  <a:cubicBezTo>
                    <a:pt x="1932" y="1622"/>
                    <a:pt x="1924" y="1842"/>
                    <a:pt x="1799" y="1884"/>
                  </a:cubicBezTo>
                  <a:cubicBezTo>
                    <a:pt x="1746" y="1937"/>
                    <a:pt x="1696" y="1935"/>
                    <a:pt x="1631" y="1968"/>
                  </a:cubicBezTo>
                  <a:cubicBezTo>
                    <a:pt x="1615" y="1976"/>
                    <a:pt x="1601" y="1990"/>
                    <a:pt x="1583" y="1992"/>
                  </a:cubicBezTo>
                  <a:cubicBezTo>
                    <a:pt x="1512" y="2002"/>
                    <a:pt x="1439" y="2000"/>
                    <a:pt x="1367" y="2004"/>
                  </a:cubicBezTo>
                  <a:cubicBezTo>
                    <a:pt x="1312" y="1986"/>
                    <a:pt x="1294" y="1967"/>
                    <a:pt x="1259" y="1920"/>
                  </a:cubicBezTo>
                  <a:cubicBezTo>
                    <a:pt x="1106" y="1971"/>
                    <a:pt x="1367" y="1878"/>
                    <a:pt x="1187" y="1968"/>
                  </a:cubicBezTo>
                  <a:cubicBezTo>
                    <a:pt x="1154" y="1984"/>
                    <a:pt x="1115" y="1987"/>
                    <a:pt x="1079" y="1992"/>
                  </a:cubicBezTo>
                  <a:cubicBezTo>
                    <a:pt x="1015" y="2002"/>
                    <a:pt x="887" y="2016"/>
                    <a:pt x="887" y="2016"/>
                  </a:cubicBezTo>
                  <a:cubicBezTo>
                    <a:pt x="827" y="2011"/>
                    <a:pt x="756" y="2027"/>
                    <a:pt x="707" y="1992"/>
                  </a:cubicBezTo>
                  <a:cubicBezTo>
                    <a:pt x="630" y="1937"/>
                    <a:pt x="586" y="1859"/>
                    <a:pt x="527" y="1788"/>
                  </a:cubicBezTo>
                  <a:cubicBezTo>
                    <a:pt x="516" y="1775"/>
                    <a:pt x="500" y="1766"/>
                    <a:pt x="491" y="1752"/>
                  </a:cubicBezTo>
                  <a:cubicBezTo>
                    <a:pt x="464" y="1710"/>
                    <a:pt x="441" y="1665"/>
                    <a:pt x="419" y="1620"/>
                  </a:cubicBezTo>
                  <a:cubicBezTo>
                    <a:pt x="413" y="1609"/>
                    <a:pt x="419" y="1587"/>
                    <a:pt x="407" y="1584"/>
                  </a:cubicBezTo>
                  <a:cubicBezTo>
                    <a:pt x="349" y="1569"/>
                    <a:pt x="287" y="1576"/>
                    <a:pt x="227" y="1572"/>
                  </a:cubicBezTo>
                  <a:cubicBezTo>
                    <a:pt x="215" y="1564"/>
                    <a:pt x="204" y="1554"/>
                    <a:pt x="191" y="1548"/>
                  </a:cubicBezTo>
                  <a:cubicBezTo>
                    <a:pt x="180" y="1542"/>
                    <a:pt x="165" y="1544"/>
                    <a:pt x="155" y="1536"/>
                  </a:cubicBezTo>
                  <a:cubicBezTo>
                    <a:pt x="128" y="1515"/>
                    <a:pt x="107" y="1488"/>
                    <a:pt x="83" y="1464"/>
                  </a:cubicBezTo>
                  <a:cubicBezTo>
                    <a:pt x="63" y="1444"/>
                    <a:pt x="51" y="1416"/>
                    <a:pt x="35" y="1392"/>
                  </a:cubicBezTo>
                  <a:cubicBezTo>
                    <a:pt x="27" y="1380"/>
                    <a:pt x="11" y="1356"/>
                    <a:pt x="11" y="1356"/>
                  </a:cubicBezTo>
                  <a:cubicBezTo>
                    <a:pt x="24" y="1254"/>
                    <a:pt x="0" y="1283"/>
                    <a:pt x="35" y="1248"/>
                  </a:cubicBezTo>
                  <a:lnTo>
                    <a:pt x="35" y="564"/>
                  </a:ln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6117" name="Arc 4"/>
            <p:cNvSpPr/>
            <p:nvPr/>
          </p:nvSpPr>
          <p:spPr>
            <a:xfrm rot="-10800000" flipH="1">
              <a:off x="4560" y="1520"/>
              <a:ext cx="288" cy="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38752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24"/>
                    <a:pt x="18468" y="34664"/>
                    <a:pt x="13128" y="38751"/>
                  </a:cubicBezTo>
                </a:path>
                <a:path w="21600" h="38752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24"/>
                    <a:pt x="18468" y="34664"/>
                    <a:pt x="13128" y="3875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6118" name="Arc 5"/>
            <p:cNvSpPr/>
            <p:nvPr/>
          </p:nvSpPr>
          <p:spPr>
            <a:xfrm flipV="1">
              <a:off x="5232" y="1723"/>
              <a:ext cx="335" cy="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579" h="21600" fill="none">
                  <a:moveTo>
                    <a:pt x="-1" y="0"/>
                  </a:moveTo>
                  <a:cubicBezTo>
                    <a:pt x="11556" y="0"/>
                    <a:pt x="21065" y="9095"/>
                    <a:pt x="21578" y="20640"/>
                  </a:cubicBezTo>
                </a:path>
                <a:path w="21579" h="21600" stroke="0">
                  <a:moveTo>
                    <a:pt x="-1" y="0"/>
                  </a:moveTo>
                  <a:cubicBezTo>
                    <a:pt x="11556" y="0"/>
                    <a:pt x="21065" y="9095"/>
                    <a:pt x="21578" y="2064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6119" name="Arc 6"/>
            <p:cNvSpPr/>
            <p:nvPr/>
          </p:nvSpPr>
          <p:spPr>
            <a:xfrm rot="-3036527">
              <a:off x="4636" y="2428"/>
              <a:ext cx="288" cy="8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42886" fill="none">
                  <a:moveTo>
                    <a:pt x="436" y="0"/>
                  </a:moveTo>
                  <a:cubicBezTo>
                    <a:pt x="12193" y="238"/>
                    <a:pt x="21600" y="9836"/>
                    <a:pt x="21600" y="21596"/>
                  </a:cubicBezTo>
                  <a:cubicBezTo>
                    <a:pt x="21600" y="32117"/>
                    <a:pt x="14018" y="41108"/>
                    <a:pt x="3647" y="42885"/>
                  </a:cubicBezTo>
                </a:path>
                <a:path w="21600" h="42886" stroke="0">
                  <a:moveTo>
                    <a:pt x="436" y="0"/>
                  </a:moveTo>
                  <a:cubicBezTo>
                    <a:pt x="12193" y="238"/>
                    <a:pt x="21600" y="9836"/>
                    <a:pt x="21600" y="21596"/>
                  </a:cubicBezTo>
                  <a:cubicBezTo>
                    <a:pt x="21600" y="32117"/>
                    <a:pt x="14018" y="41108"/>
                    <a:pt x="3647" y="42885"/>
                  </a:cubicBezTo>
                  <a:lnTo>
                    <a:pt x="0" y="21596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6120" name="Arc 7"/>
            <p:cNvSpPr/>
            <p:nvPr/>
          </p:nvSpPr>
          <p:spPr>
            <a:xfrm rot="-4762540">
              <a:off x="4993" y="2119"/>
              <a:ext cx="288" cy="6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42886" fill="none">
                  <a:moveTo>
                    <a:pt x="436" y="0"/>
                  </a:moveTo>
                  <a:cubicBezTo>
                    <a:pt x="12193" y="238"/>
                    <a:pt x="21600" y="9836"/>
                    <a:pt x="21600" y="21596"/>
                  </a:cubicBezTo>
                  <a:cubicBezTo>
                    <a:pt x="21600" y="32117"/>
                    <a:pt x="14018" y="41108"/>
                    <a:pt x="3647" y="42885"/>
                  </a:cubicBezTo>
                </a:path>
                <a:path w="21600" h="42886" stroke="0">
                  <a:moveTo>
                    <a:pt x="436" y="0"/>
                  </a:moveTo>
                  <a:cubicBezTo>
                    <a:pt x="12193" y="238"/>
                    <a:pt x="21600" y="9836"/>
                    <a:pt x="21600" y="21596"/>
                  </a:cubicBezTo>
                  <a:cubicBezTo>
                    <a:pt x="21600" y="32117"/>
                    <a:pt x="14018" y="41108"/>
                    <a:pt x="3647" y="42885"/>
                  </a:cubicBezTo>
                  <a:lnTo>
                    <a:pt x="0" y="21596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6121" name="Arc 8"/>
            <p:cNvSpPr/>
            <p:nvPr/>
          </p:nvSpPr>
          <p:spPr>
            <a:xfrm flipV="1">
              <a:off x="4080" y="2064"/>
              <a:ext cx="240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6122" name="Arc 9"/>
            <p:cNvSpPr/>
            <p:nvPr/>
          </p:nvSpPr>
          <p:spPr>
            <a:xfrm rot="5400000" flipH="1">
              <a:off x="4992" y="1584"/>
              <a:ext cx="19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6123" name="Arc 10"/>
            <p:cNvSpPr/>
            <p:nvPr/>
          </p:nvSpPr>
          <p:spPr>
            <a:xfrm rot="3386581" flipH="1">
              <a:off x="4320" y="1776"/>
              <a:ext cx="19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6124" name="Arc 11"/>
            <p:cNvSpPr/>
            <p:nvPr/>
          </p:nvSpPr>
          <p:spPr>
            <a:xfrm rot="3031653" flipH="1">
              <a:off x="5136" y="2784"/>
              <a:ext cx="19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6125" name="Arc 12"/>
            <p:cNvSpPr/>
            <p:nvPr/>
          </p:nvSpPr>
          <p:spPr>
            <a:xfrm rot="-5400000" flipH="1" flipV="1">
              <a:off x="4416" y="2880"/>
              <a:ext cx="192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6126" name="Arc 13"/>
            <p:cNvSpPr/>
            <p:nvPr/>
          </p:nvSpPr>
          <p:spPr>
            <a:xfrm rot="3031653" flipH="1">
              <a:off x="5472" y="2208"/>
              <a:ext cx="19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603150" name="Rectangle 14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Aerosol Discharged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6084" name="Group 15"/>
          <p:cNvGrpSpPr>
            <a:grpSpLocks noChangeAspect="1"/>
          </p:cNvGrpSpPr>
          <p:nvPr/>
        </p:nvGrpSpPr>
        <p:grpSpPr>
          <a:xfrm>
            <a:off x="2133600" y="3325813"/>
            <a:ext cx="4579938" cy="1662112"/>
            <a:chOff x="1872" y="1800"/>
            <a:chExt cx="1920" cy="697"/>
          </a:xfrm>
        </p:grpSpPr>
        <p:sp>
          <p:nvSpPr>
            <p:cNvPr id="46092" name="Rectangle 16"/>
            <p:cNvSpPr>
              <a:spLocks noChangeAspect="1"/>
            </p:cNvSpPr>
            <p:nvPr/>
          </p:nvSpPr>
          <p:spPr>
            <a:xfrm>
              <a:off x="1992" y="1800"/>
              <a:ext cx="1800" cy="696"/>
            </a:xfrm>
            <a:prstGeom prst="rect">
              <a:avLst/>
            </a:prstGeom>
            <a:gradFill rotWithShape="0">
              <a:gsLst>
                <a:gs pos="0">
                  <a:srgbClr val="FFCCCC"/>
                </a:gs>
                <a:gs pos="100000">
                  <a:srgbClr val="FF0000"/>
                </a:gs>
              </a:gsLst>
              <a:lin ang="5400000" scaled="1"/>
              <a:tileRect/>
            </a:gra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46093" name="Rectangle 17"/>
            <p:cNvSpPr>
              <a:spLocks noChangeAspect="1"/>
            </p:cNvSpPr>
            <p:nvPr/>
          </p:nvSpPr>
          <p:spPr>
            <a:xfrm>
              <a:off x="1872" y="2016"/>
              <a:ext cx="120" cy="264"/>
            </a:xfrm>
            <a:prstGeom prst="rect">
              <a:avLst/>
            </a:prstGeom>
            <a:solidFill>
              <a:srgbClr val="FF5050"/>
            </a:solidFill>
            <a:ln w="9525">
              <a:noFill/>
            </a:ln>
          </p:spPr>
          <p:txBody>
            <a:bodyPr wrap="none" anchor="ctr" anchorCtr="0"/>
            <a:p>
              <a:pPr algn="ctr"/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03154" name="Oval 18"/>
            <p:cNvSpPr>
              <a:spLocks noChangeAspect="1" noChangeArrowheads="1"/>
            </p:cNvSpPr>
            <p:nvPr/>
          </p:nvSpPr>
          <p:spPr bwMode="auto">
            <a:xfrm>
              <a:off x="3164" y="2007"/>
              <a:ext cx="53" cy="51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55" name="Oval 19"/>
            <p:cNvSpPr>
              <a:spLocks noChangeAspect="1" noChangeArrowheads="1"/>
            </p:cNvSpPr>
            <p:nvPr/>
          </p:nvSpPr>
          <p:spPr bwMode="auto">
            <a:xfrm>
              <a:off x="3256" y="1965"/>
              <a:ext cx="52" cy="51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56" name="Oval 20"/>
            <p:cNvSpPr>
              <a:spLocks noChangeAspect="1" noChangeArrowheads="1"/>
            </p:cNvSpPr>
            <p:nvPr/>
          </p:nvSpPr>
          <p:spPr bwMode="auto">
            <a:xfrm>
              <a:off x="3308" y="1920"/>
              <a:ext cx="52" cy="51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57" name="Oval 21"/>
            <p:cNvSpPr>
              <a:spLocks noChangeAspect="1" noChangeArrowheads="1"/>
            </p:cNvSpPr>
            <p:nvPr/>
          </p:nvSpPr>
          <p:spPr bwMode="auto">
            <a:xfrm>
              <a:off x="3164" y="2055"/>
              <a:ext cx="53" cy="51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58" name="Oval 22"/>
            <p:cNvSpPr>
              <a:spLocks noChangeAspect="1" noChangeArrowheads="1"/>
            </p:cNvSpPr>
            <p:nvPr/>
          </p:nvSpPr>
          <p:spPr bwMode="auto">
            <a:xfrm>
              <a:off x="3256" y="2013"/>
              <a:ext cx="52" cy="51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59" name="Oval 23"/>
            <p:cNvSpPr>
              <a:spLocks noChangeAspect="1" noChangeArrowheads="1"/>
            </p:cNvSpPr>
            <p:nvPr/>
          </p:nvSpPr>
          <p:spPr bwMode="auto">
            <a:xfrm>
              <a:off x="3312" y="2018"/>
              <a:ext cx="52" cy="51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60" name="Oval 24"/>
            <p:cNvSpPr>
              <a:spLocks noChangeAspect="1" noChangeArrowheads="1"/>
            </p:cNvSpPr>
            <p:nvPr/>
          </p:nvSpPr>
          <p:spPr bwMode="auto">
            <a:xfrm>
              <a:off x="3128" y="2098"/>
              <a:ext cx="63" cy="62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61" name="Oval 25"/>
            <p:cNvSpPr>
              <a:spLocks noChangeAspect="1" noChangeArrowheads="1"/>
            </p:cNvSpPr>
            <p:nvPr/>
          </p:nvSpPr>
          <p:spPr bwMode="auto">
            <a:xfrm>
              <a:off x="3220" y="2056"/>
              <a:ext cx="100" cy="9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62" name="Oval 26"/>
            <p:cNvSpPr>
              <a:spLocks noChangeAspect="1" noChangeArrowheads="1"/>
            </p:cNvSpPr>
            <p:nvPr/>
          </p:nvSpPr>
          <p:spPr bwMode="auto">
            <a:xfrm>
              <a:off x="3320" y="2056"/>
              <a:ext cx="75" cy="73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63" name="Oval 27"/>
            <p:cNvSpPr>
              <a:spLocks noChangeAspect="1" noChangeArrowheads="1"/>
            </p:cNvSpPr>
            <p:nvPr/>
          </p:nvSpPr>
          <p:spPr bwMode="auto">
            <a:xfrm>
              <a:off x="3136" y="2154"/>
              <a:ext cx="81" cy="7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64" name="Oval 28"/>
            <p:cNvSpPr>
              <a:spLocks noChangeAspect="1" noChangeArrowheads="1"/>
            </p:cNvSpPr>
            <p:nvPr/>
          </p:nvSpPr>
          <p:spPr bwMode="auto">
            <a:xfrm>
              <a:off x="3220" y="2154"/>
              <a:ext cx="58" cy="5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65" name="Oval 29"/>
            <p:cNvSpPr>
              <a:spLocks noChangeAspect="1" noChangeArrowheads="1"/>
            </p:cNvSpPr>
            <p:nvPr/>
          </p:nvSpPr>
          <p:spPr bwMode="auto">
            <a:xfrm>
              <a:off x="3320" y="2154"/>
              <a:ext cx="70" cy="6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66" name="Oval 30"/>
            <p:cNvSpPr>
              <a:spLocks noChangeAspect="1" noChangeArrowheads="1"/>
            </p:cNvSpPr>
            <p:nvPr/>
          </p:nvSpPr>
          <p:spPr bwMode="auto">
            <a:xfrm>
              <a:off x="3136" y="2203"/>
              <a:ext cx="81" cy="79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67" name="Oval 31"/>
            <p:cNvSpPr>
              <a:spLocks noChangeAspect="1" noChangeArrowheads="1"/>
            </p:cNvSpPr>
            <p:nvPr/>
          </p:nvSpPr>
          <p:spPr bwMode="auto">
            <a:xfrm>
              <a:off x="3220" y="2203"/>
              <a:ext cx="100" cy="99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68" name="Oval 32"/>
            <p:cNvSpPr>
              <a:spLocks noChangeAspect="1" noChangeArrowheads="1"/>
            </p:cNvSpPr>
            <p:nvPr/>
          </p:nvSpPr>
          <p:spPr bwMode="auto">
            <a:xfrm>
              <a:off x="3320" y="2203"/>
              <a:ext cx="70" cy="69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69" name="Oval 33"/>
            <p:cNvSpPr>
              <a:spLocks noChangeAspect="1" noChangeArrowheads="1"/>
            </p:cNvSpPr>
            <p:nvPr/>
          </p:nvSpPr>
          <p:spPr bwMode="auto">
            <a:xfrm>
              <a:off x="3136" y="2301"/>
              <a:ext cx="81" cy="7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70" name="Oval 34"/>
            <p:cNvSpPr>
              <a:spLocks noChangeAspect="1" noChangeArrowheads="1"/>
            </p:cNvSpPr>
            <p:nvPr/>
          </p:nvSpPr>
          <p:spPr bwMode="auto">
            <a:xfrm>
              <a:off x="3220" y="2301"/>
              <a:ext cx="100" cy="9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71" name="Oval 35"/>
            <p:cNvSpPr>
              <a:spLocks noChangeAspect="1" noChangeArrowheads="1"/>
            </p:cNvSpPr>
            <p:nvPr/>
          </p:nvSpPr>
          <p:spPr bwMode="auto">
            <a:xfrm>
              <a:off x="3320" y="2301"/>
              <a:ext cx="70" cy="69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72" name="Oval 36"/>
            <p:cNvSpPr>
              <a:spLocks noChangeAspect="1" noChangeArrowheads="1"/>
            </p:cNvSpPr>
            <p:nvPr/>
          </p:nvSpPr>
          <p:spPr bwMode="auto">
            <a:xfrm>
              <a:off x="3136" y="2370"/>
              <a:ext cx="81" cy="7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73" name="Oval 37"/>
            <p:cNvSpPr>
              <a:spLocks noChangeAspect="1" noChangeArrowheads="1"/>
            </p:cNvSpPr>
            <p:nvPr/>
          </p:nvSpPr>
          <p:spPr bwMode="auto">
            <a:xfrm>
              <a:off x="3220" y="2399"/>
              <a:ext cx="100" cy="9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3174" name="Oval 38"/>
            <p:cNvSpPr>
              <a:spLocks noChangeAspect="1" noChangeArrowheads="1"/>
            </p:cNvSpPr>
            <p:nvPr/>
          </p:nvSpPr>
          <p:spPr bwMode="auto">
            <a:xfrm>
              <a:off x="3320" y="2352"/>
              <a:ext cx="100" cy="9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6115" name="Rectangle 39"/>
            <p:cNvSpPr>
              <a:spLocks noChangeAspect="1"/>
            </p:cNvSpPr>
            <p:nvPr/>
          </p:nvSpPr>
          <p:spPr>
            <a:xfrm>
              <a:off x="2352" y="2076"/>
              <a:ext cx="144" cy="144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6085" name="Text Box 40"/>
          <p:cNvSpPr txBox="1"/>
          <p:nvPr/>
        </p:nvSpPr>
        <p:spPr>
          <a:xfrm>
            <a:off x="1066800" y="2133600"/>
            <a:ext cx="76168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dirty="0">
                <a:latin typeface="Arial" panose="020B0604020202020204" pitchFamily="34" charset="0"/>
              </a:rPr>
              <a:t>Total flooding aerosol demonstrates 3D gas-like properties.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Holding times up to 60 minutes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endParaRPr lang="en-US" altLang="en-US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46086" name="Group 41"/>
          <p:cNvGrpSpPr/>
          <p:nvPr/>
        </p:nvGrpSpPr>
        <p:grpSpPr>
          <a:xfrm>
            <a:off x="2987675" y="4797425"/>
            <a:ext cx="4340225" cy="1217613"/>
            <a:chOff x="2043" y="3024"/>
            <a:chExt cx="2734" cy="767"/>
          </a:xfrm>
        </p:grpSpPr>
        <p:sp>
          <p:nvSpPr>
            <p:cNvPr id="46090" name="Line 42"/>
            <p:cNvSpPr/>
            <p:nvPr/>
          </p:nvSpPr>
          <p:spPr>
            <a:xfrm flipV="1">
              <a:off x="3264" y="3024"/>
              <a:ext cx="192" cy="432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6091" name="Text Box 43"/>
            <p:cNvSpPr txBox="1"/>
            <p:nvPr/>
          </p:nvSpPr>
          <p:spPr>
            <a:xfrm>
              <a:off x="2043" y="3503"/>
              <a:ext cx="273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en-US" dirty="0">
                  <a:latin typeface="Arial" panose="020B0604020202020204" pitchFamily="34" charset="0"/>
                </a:rPr>
                <a:t>Decomposed chemical coolant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603181" name="Rectangle 45"/>
          <p:cNvSpPr>
            <a:spLocks noChangeArrowheads="1"/>
          </p:cNvSpPr>
          <p:nvPr/>
        </p:nvSpPr>
        <p:spPr bwMode="auto">
          <a:xfrm>
            <a:off x="990600" y="0"/>
            <a:ext cx="76930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How It Works:</a:t>
            </a:r>
            <a:endParaRPr kumimoji="1"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46089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5907" name="Rectangle 1027"/>
          <p:cNvSpPr>
            <a:spLocks noChangeArrowheads="1"/>
          </p:cNvSpPr>
          <p:nvPr/>
        </p:nvSpPr>
        <p:spPr bwMode="auto">
          <a:xfrm>
            <a:off x="990600" y="0"/>
            <a:ext cx="76930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Basics: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969696"/>
                </a:outerShdw>
              </a:effectLst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35908" name="Rectangle 1028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Three Elements of Fire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5949" name="Group 1069"/>
          <p:cNvGrpSpPr/>
          <p:nvPr/>
        </p:nvGrpSpPr>
        <p:grpSpPr>
          <a:xfrm>
            <a:off x="3054350" y="2894013"/>
            <a:ext cx="3041650" cy="3582987"/>
            <a:chOff x="1924" y="1823"/>
            <a:chExt cx="1916" cy="2257"/>
          </a:xfrm>
        </p:grpSpPr>
        <p:sp>
          <p:nvSpPr>
            <p:cNvPr id="47125" name="Freeform 1030"/>
            <p:cNvSpPr>
              <a:spLocks noChangeAspect="1"/>
            </p:cNvSpPr>
            <p:nvPr/>
          </p:nvSpPr>
          <p:spPr>
            <a:xfrm>
              <a:off x="1924" y="1823"/>
              <a:ext cx="1916" cy="2257"/>
            </a:xfrm>
            <a:custGeom>
              <a:avLst/>
              <a:gdLst/>
              <a:ahLst/>
              <a:cxnLst>
                <a:cxn ang="0">
                  <a:pos x="229" y="1196"/>
                </a:cxn>
                <a:cxn ang="0">
                  <a:pos x="203" y="1120"/>
                </a:cxn>
                <a:cxn ang="0">
                  <a:pos x="26" y="969"/>
                </a:cxn>
                <a:cxn ang="0">
                  <a:pos x="51" y="642"/>
                </a:cxn>
                <a:cxn ang="0">
                  <a:pos x="152" y="895"/>
                </a:cxn>
                <a:cxn ang="0">
                  <a:pos x="152" y="466"/>
                </a:cxn>
                <a:cxn ang="0">
                  <a:pos x="329" y="844"/>
                </a:cxn>
                <a:cxn ang="0">
                  <a:pos x="229" y="138"/>
                </a:cxn>
                <a:cxn ang="0">
                  <a:pos x="356" y="188"/>
                </a:cxn>
                <a:cxn ang="0">
                  <a:pos x="458" y="516"/>
                </a:cxn>
                <a:cxn ang="0">
                  <a:pos x="508" y="366"/>
                </a:cxn>
                <a:cxn ang="0">
                  <a:pos x="686" y="37"/>
                </a:cxn>
                <a:cxn ang="0">
                  <a:pos x="813" y="591"/>
                </a:cxn>
                <a:cxn ang="0">
                  <a:pos x="940" y="416"/>
                </a:cxn>
                <a:cxn ang="0">
                  <a:pos x="940" y="818"/>
                </a:cxn>
                <a:cxn ang="0">
                  <a:pos x="1144" y="692"/>
                </a:cxn>
                <a:cxn ang="0">
                  <a:pos x="888" y="1246"/>
                </a:cxn>
                <a:cxn ang="0">
                  <a:pos x="329" y="1297"/>
                </a:cxn>
                <a:cxn ang="0">
                  <a:pos x="229" y="1196"/>
                </a:cxn>
              </a:cxnLst>
              <a:pathLst>
                <a:path w="2176" h="2568">
                  <a:moveTo>
                    <a:pt x="432" y="2280"/>
                  </a:moveTo>
                  <a:cubicBezTo>
                    <a:pt x="392" y="2224"/>
                    <a:pt x="448" y="2208"/>
                    <a:pt x="384" y="2136"/>
                  </a:cubicBezTo>
                  <a:cubicBezTo>
                    <a:pt x="320" y="2064"/>
                    <a:pt x="96" y="2000"/>
                    <a:pt x="48" y="1848"/>
                  </a:cubicBezTo>
                  <a:cubicBezTo>
                    <a:pt x="0" y="1696"/>
                    <a:pt x="56" y="1248"/>
                    <a:pt x="96" y="1224"/>
                  </a:cubicBezTo>
                  <a:cubicBezTo>
                    <a:pt x="136" y="1200"/>
                    <a:pt x="256" y="1760"/>
                    <a:pt x="288" y="1704"/>
                  </a:cubicBezTo>
                  <a:cubicBezTo>
                    <a:pt x="320" y="1648"/>
                    <a:pt x="232" y="904"/>
                    <a:pt x="288" y="888"/>
                  </a:cubicBezTo>
                  <a:cubicBezTo>
                    <a:pt x="344" y="872"/>
                    <a:pt x="600" y="1712"/>
                    <a:pt x="624" y="1608"/>
                  </a:cubicBezTo>
                  <a:cubicBezTo>
                    <a:pt x="648" y="1504"/>
                    <a:pt x="424" y="472"/>
                    <a:pt x="432" y="264"/>
                  </a:cubicBezTo>
                  <a:cubicBezTo>
                    <a:pt x="440" y="56"/>
                    <a:pt x="600" y="240"/>
                    <a:pt x="672" y="360"/>
                  </a:cubicBezTo>
                  <a:cubicBezTo>
                    <a:pt x="744" y="480"/>
                    <a:pt x="816" y="928"/>
                    <a:pt x="864" y="984"/>
                  </a:cubicBezTo>
                  <a:cubicBezTo>
                    <a:pt x="912" y="1040"/>
                    <a:pt x="888" y="848"/>
                    <a:pt x="960" y="696"/>
                  </a:cubicBezTo>
                  <a:cubicBezTo>
                    <a:pt x="1032" y="544"/>
                    <a:pt x="1200" y="0"/>
                    <a:pt x="1296" y="72"/>
                  </a:cubicBezTo>
                  <a:cubicBezTo>
                    <a:pt x="1392" y="144"/>
                    <a:pt x="1456" y="1008"/>
                    <a:pt x="1536" y="1128"/>
                  </a:cubicBezTo>
                  <a:cubicBezTo>
                    <a:pt x="1616" y="1248"/>
                    <a:pt x="1736" y="720"/>
                    <a:pt x="1776" y="792"/>
                  </a:cubicBezTo>
                  <a:cubicBezTo>
                    <a:pt x="1816" y="864"/>
                    <a:pt x="1712" y="1472"/>
                    <a:pt x="1776" y="1560"/>
                  </a:cubicBezTo>
                  <a:cubicBezTo>
                    <a:pt x="1840" y="1648"/>
                    <a:pt x="2176" y="1184"/>
                    <a:pt x="2160" y="1320"/>
                  </a:cubicBezTo>
                  <a:cubicBezTo>
                    <a:pt x="2144" y="1456"/>
                    <a:pt x="1936" y="2184"/>
                    <a:pt x="1680" y="2376"/>
                  </a:cubicBezTo>
                  <a:cubicBezTo>
                    <a:pt x="1424" y="2568"/>
                    <a:pt x="832" y="2488"/>
                    <a:pt x="624" y="2472"/>
                  </a:cubicBezTo>
                  <a:cubicBezTo>
                    <a:pt x="416" y="2456"/>
                    <a:pt x="472" y="2336"/>
                    <a:pt x="432" y="2280"/>
                  </a:cubicBez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7126" name="Freeform 1031"/>
            <p:cNvSpPr>
              <a:spLocks noChangeAspect="1"/>
            </p:cNvSpPr>
            <p:nvPr/>
          </p:nvSpPr>
          <p:spPr>
            <a:xfrm>
              <a:off x="2307" y="2724"/>
              <a:ext cx="1150" cy="1356"/>
            </a:xfrm>
            <a:custGeom>
              <a:avLst/>
              <a:gdLst/>
              <a:ahLst/>
              <a:cxnLst>
                <a:cxn ang="0">
                  <a:pos x="1583" y="8336"/>
                </a:cxn>
                <a:cxn ang="0">
                  <a:pos x="1405" y="7800"/>
                </a:cxn>
                <a:cxn ang="0">
                  <a:pos x="178" y="6756"/>
                </a:cxn>
                <a:cxn ang="0">
                  <a:pos x="344" y="4472"/>
                </a:cxn>
                <a:cxn ang="0">
                  <a:pos x="1054" y="6230"/>
                </a:cxn>
                <a:cxn ang="0">
                  <a:pos x="1054" y="3247"/>
                </a:cxn>
                <a:cxn ang="0">
                  <a:pos x="2279" y="5867"/>
                </a:cxn>
                <a:cxn ang="0">
                  <a:pos x="1583" y="960"/>
                </a:cxn>
                <a:cxn ang="0">
                  <a:pos x="2457" y="1315"/>
                </a:cxn>
                <a:cxn ang="0">
                  <a:pos x="3163" y="3594"/>
                </a:cxn>
                <a:cxn ang="0">
                  <a:pos x="3518" y="2547"/>
                </a:cxn>
                <a:cxn ang="0">
                  <a:pos x="4733" y="255"/>
                </a:cxn>
                <a:cxn ang="0">
                  <a:pos x="5612" y="4117"/>
                </a:cxn>
                <a:cxn ang="0">
                  <a:pos x="6498" y="2894"/>
                </a:cxn>
                <a:cxn ang="0">
                  <a:pos x="6498" y="5706"/>
                </a:cxn>
                <a:cxn ang="0">
                  <a:pos x="7902" y="4825"/>
                </a:cxn>
                <a:cxn ang="0">
                  <a:pos x="6141" y="8679"/>
                </a:cxn>
                <a:cxn ang="0">
                  <a:pos x="2279" y="9038"/>
                </a:cxn>
                <a:cxn ang="0">
                  <a:pos x="2224" y="8968"/>
                </a:cxn>
                <a:cxn ang="0">
                  <a:pos x="1583" y="8336"/>
                </a:cxn>
              </a:cxnLst>
              <a:pathLst>
                <a:path w="709" h="836">
                  <a:moveTo>
                    <a:pt x="141" y="742"/>
                  </a:moveTo>
                  <a:cubicBezTo>
                    <a:pt x="128" y="724"/>
                    <a:pt x="146" y="719"/>
                    <a:pt x="125" y="695"/>
                  </a:cubicBezTo>
                  <a:cubicBezTo>
                    <a:pt x="104" y="672"/>
                    <a:pt x="31" y="651"/>
                    <a:pt x="16" y="602"/>
                  </a:cubicBezTo>
                  <a:cubicBezTo>
                    <a:pt x="0" y="552"/>
                    <a:pt x="18" y="406"/>
                    <a:pt x="31" y="398"/>
                  </a:cubicBezTo>
                  <a:cubicBezTo>
                    <a:pt x="44" y="391"/>
                    <a:pt x="83" y="573"/>
                    <a:pt x="94" y="555"/>
                  </a:cubicBezTo>
                  <a:cubicBezTo>
                    <a:pt x="104" y="536"/>
                    <a:pt x="76" y="294"/>
                    <a:pt x="94" y="289"/>
                  </a:cubicBezTo>
                  <a:cubicBezTo>
                    <a:pt x="112" y="284"/>
                    <a:pt x="195" y="557"/>
                    <a:pt x="203" y="523"/>
                  </a:cubicBezTo>
                  <a:cubicBezTo>
                    <a:pt x="211" y="490"/>
                    <a:pt x="138" y="154"/>
                    <a:pt x="141" y="86"/>
                  </a:cubicBezTo>
                  <a:cubicBezTo>
                    <a:pt x="143" y="18"/>
                    <a:pt x="195" y="78"/>
                    <a:pt x="219" y="117"/>
                  </a:cubicBezTo>
                  <a:cubicBezTo>
                    <a:pt x="242" y="156"/>
                    <a:pt x="266" y="302"/>
                    <a:pt x="282" y="320"/>
                  </a:cubicBezTo>
                  <a:cubicBezTo>
                    <a:pt x="297" y="339"/>
                    <a:pt x="289" y="276"/>
                    <a:pt x="313" y="227"/>
                  </a:cubicBezTo>
                  <a:cubicBezTo>
                    <a:pt x="336" y="177"/>
                    <a:pt x="391" y="0"/>
                    <a:pt x="422" y="23"/>
                  </a:cubicBezTo>
                  <a:cubicBezTo>
                    <a:pt x="454" y="47"/>
                    <a:pt x="474" y="328"/>
                    <a:pt x="500" y="367"/>
                  </a:cubicBezTo>
                  <a:cubicBezTo>
                    <a:pt x="527" y="406"/>
                    <a:pt x="566" y="234"/>
                    <a:pt x="579" y="258"/>
                  </a:cubicBezTo>
                  <a:cubicBezTo>
                    <a:pt x="592" y="281"/>
                    <a:pt x="558" y="479"/>
                    <a:pt x="579" y="508"/>
                  </a:cubicBezTo>
                  <a:cubicBezTo>
                    <a:pt x="600" y="536"/>
                    <a:pt x="709" y="385"/>
                    <a:pt x="704" y="430"/>
                  </a:cubicBezTo>
                  <a:cubicBezTo>
                    <a:pt x="699" y="474"/>
                    <a:pt x="631" y="711"/>
                    <a:pt x="547" y="773"/>
                  </a:cubicBezTo>
                  <a:cubicBezTo>
                    <a:pt x="464" y="836"/>
                    <a:pt x="271" y="810"/>
                    <a:pt x="203" y="805"/>
                  </a:cubicBezTo>
                  <a:cubicBezTo>
                    <a:pt x="136" y="800"/>
                    <a:pt x="154" y="760"/>
                    <a:pt x="198" y="799"/>
                  </a:cubicBezTo>
                  <a:cubicBezTo>
                    <a:pt x="198" y="799"/>
                    <a:pt x="141" y="742"/>
                    <a:pt x="141" y="74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35943" name="Group 1063"/>
          <p:cNvGrpSpPr/>
          <p:nvPr/>
        </p:nvGrpSpPr>
        <p:grpSpPr>
          <a:xfrm>
            <a:off x="3340100" y="5735638"/>
            <a:ext cx="2473325" cy="741362"/>
            <a:chOff x="2104" y="3613"/>
            <a:chExt cx="1558" cy="467"/>
          </a:xfrm>
        </p:grpSpPr>
        <p:sp>
          <p:nvSpPr>
            <p:cNvPr id="47122" name="Oval 1038"/>
            <p:cNvSpPr/>
            <p:nvPr/>
          </p:nvSpPr>
          <p:spPr>
            <a:xfrm>
              <a:off x="2104" y="3613"/>
              <a:ext cx="467" cy="46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lang="en-GB" altLang="en-US" sz="2000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23" name="Oval 1039"/>
            <p:cNvSpPr/>
            <p:nvPr/>
          </p:nvSpPr>
          <p:spPr>
            <a:xfrm>
              <a:off x="2649" y="3613"/>
              <a:ext cx="467" cy="46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sz="1600" dirty="0">
                  <a:solidFill>
                    <a:schemeClr val="tx2"/>
                  </a:solidFill>
                  <a:latin typeface="Arial" panose="020B0604020202020204" pitchFamily="34" charset="0"/>
                </a:rPr>
                <a:t>Fuel</a:t>
              </a:r>
              <a:endParaRPr lang="en-US" altLang="en-US" sz="20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124" name="Oval 1040"/>
            <p:cNvSpPr/>
            <p:nvPr/>
          </p:nvSpPr>
          <p:spPr>
            <a:xfrm>
              <a:off x="3194" y="3613"/>
              <a:ext cx="468" cy="46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endParaRPr lang="en-GB" altLang="en-US" sz="2000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35921" name="Text Box 1041"/>
          <p:cNvSpPr txBox="1">
            <a:spLocks noChangeArrowheads="1"/>
          </p:cNvSpPr>
          <p:nvPr/>
        </p:nvSpPr>
        <p:spPr bwMode="auto">
          <a:xfrm>
            <a:off x="3814763" y="5289550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5F5F5F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1600" kern="1200" cap="none" spc="0" normalizeH="0" baseline="0" noProof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Heat</a:t>
            </a:r>
            <a:endParaRPr kumimoji="1" lang="en-US" sz="1800" kern="1200" cap="none" spc="0" normalizeH="0" baseline="0" noProof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635945" name="Group 1065"/>
          <p:cNvGrpSpPr/>
          <p:nvPr/>
        </p:nvGrpSpPr>
        <p:grpSpPr>
          <a:xfrm>
            <a:off x="3340100" y="1905000"/>
            <a:ext cx="2473325" cy="3830638"/>
            <a:chOff x="2104" y="1200"/>
            <a:chExt cx="1558" cy="2413"/>
          </a:xfrm>
        </p:grpSpPr>
        <p:grpSp>
          <p:nvGrpSpPr>
            <p:cNvPr id="47114" name="Group 1062"/>
            <p:cNvGrpSpPr/>
            <p:nvPr/>
          </p:nvGrpSpPr>
          <p:grpSpPr>
            <a:xfrm>
              <a:off x="2104" y="1200"/>
              <a:ext cx="1558" cy="467"/>
              <a:chOff x="2104" y="1200"/>
              <a:chExt cx="1558" cy="467"/>
            </a:xfrm>
          </p:grpSpPr>
          <p:sp>
            <p:nvSpPr>
              <p:cNvPr id="635912" name="Oval 1032"/>
              <p:cNvSpPr>
                <a:spLocks noChangeArrowheads="1"/>
              </p:cNvSpPr>
              <p:nvPr/>
            </p:nvSpPr>
            <p:spPr bwMode="auto">
              <a:xfrm>
                <a:off x="2104" y="1200"/>
                <a:ext cx="467" cy="46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O</a:t>
                </a:r>
                <a:r>
                  <a:rPr kumimoji="1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2</a:t>
                </a:r>
                <a:endParaRPr kumimoji="1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35913" name="Oval 1033"/>
              <p:cNvSpPr>
                <a:spLocks noChangeArrowheads="1"/>
              </p:cNvSpPr>
              <p:nvPr/>
            </p:nvSpPr>
            <p:spPr bwMode="auto">
              <a:xfrm>
                <a:off x="2649" y="1200"/>
                <a:ext cx="467" cy="46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O</a:t>
                </a:r>
                <a:r>
                  <a:rPr kumimoji="1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2</a:t>
                </a:r>
                <a:endParaRPr kumimoji="1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35914" name="Oval 1034"/>
              <p:cNvSpPr>
                <a:spLocks noChangeArrowheads="1"/>
              </p:cNvSpPr>
              <p:nvPr/>
            </p:nvSpPr>
            <p:spPr bwMode="auto">
              <a:xfrm>
                <a:off x="3194" y="1200"/>
                <a:ext cx="468" cy="46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O</a:t>
                </a:r>
                <a:r>
                  <a:rPr kumimoji="1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2</a:t>
                </a:r>
                <a:endParaRPr kumimoji="1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7115" name="Group 1061"/>
            <p:cNvGrpSpPr/>
            <p:nvPr/>
          </p:nvGrpSpPr>
          <p:grpSpPr>
            <a:xfrm>
              <a:off x="2338" y="1667"/>
              <a:ext cx="1090" cy="1946"/>
              <a:chOff x="2338" y="1667"/>
              <a:chExt cx="1090" cy="1946"/>
            </a:xfrm>
          </p:grpSpPr>
          <p:cxnSp>
            <p:nvCxnSpPr>
              <p:cNvPr id="47116" name="AutoShape 1042"/>
              <p:cNvCxnSpPr>
                <a:stCxn id="635912" idx="4"/>
                <a:endCxn id="47122" idx="0"/>
              </p:cNvCxnSpPr>
              <p:nvPr/>
            </p:nvCxnSpPr>
            <p:spPr>
              <a:xfrm>
                <a:off x="2338" y="1667"/>
                <a:ext cx="0" cy="1946"/>
              </a:xfrm>
              <a:prstGeom prst="straightConnector1">
                <a:avLst/>
              </a:prstGeom>
              <a:ln w="2857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47117" name="AutoShape 1044"/>
              <p:cNvCxnSpPr>
                <a:stCxn id="635913" idx="4"/>
                <a:endCxn id="47123" idx="0"/>
              </p:cNvCxnSpPr>
              <p:nvPr/>
            </p:nvCxnSpPr>
            <p:spPr>
              <a:xfrm>
                <a:off x="2883" y="1667"/>
                <a:ext cx="0" cy="1946"/>
              </a:xfrm>
              <a:prstGeom prst="straightConnector1">
                <a:avLst/>
              </a:prstGeom>
              <a:ln w="2857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47118" name="AutoShape 1045"/>
              <p:cNvCxnSpPr>
                <a:stCxn id="635914" idx="4"/>
                <a:endCxn id="47124" idx="0"/>
              </p:cNvCxnSpPr>
              <p:nvPr/>
            </p:nvCxnSpPr>
            <p:spPr>
              <a:xfrm>
                <a:off x="3428" y="1667"/>
                <a:ext cx="0" cy="1946"/>
              </a:xfrm>
              <a:prstGeom prst="straightConnector1">
                <a:avLst/>
              </a:prstGeom>
              <a:ln w="2857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</p:grpSp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4711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5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3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2227" name="Rectangle 3"/>
          <p:cNvSpPr>
            <a:spLocks noChangeArrowheads="1"/>
          </p:cNvSpPr>
          <p:nvPr/>
        </p:nvSpPr>
        <p:spPr bwMode="auto">
          <a:xfrm>
            <a:off x="974725" y="26988"/>
            <a:ext cx="816927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How It Works:</a:t>
            </a:r>
            <a:endParaRPr kumimoji="1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92228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Extinguishing Actions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2" name="Freeform 5"/>
          <p:cNvSpPr>
            <a:spLocks noChangeAspect="1"/>
          </p:cNvSpPr>
          <p:nvPr/>
        </p:nvSpPr>
        <p:spPr>
          <a:xfrm>
            <a:off x="3048000" y="2889250"/>
            <a:ext cx="3043238" cy="35877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76" h="2568">
                <a:moveTo>
                  <a:pt x="432" y="2280"/>
                </a:moveTo>
                <a:cubicBezTo>
                  <a:pt x="392" y="2224"/>
                  <a:pt x="448" y="2208"/>
                  <a:pt x="384" y="2136"/>
                </a:cubicBezTo>
                <a:cubicBezTo>
                  <a:pt x="320" y="2064"/>
                  <a:pt x="96" y="2000"/>
                  <a:pt x="48" y="1848"/>
                </a:cubicBezTo>
                <a:cubicBezTo>
                  <a:pt x="0" y="1696"/>
                  <a:pt x="56" y="1248"/>
                  <a:pt x="96" y="1224"/>
                </a:cubicBezTo>
                <a:cubicBezTo>
                  <a:pt x="136" y="1200"/>
                  <a:pt x="256" y="1760"/>
                  <a:pt x="288" y="1704"/>
                </a:cubicBezTo>
                <a:cubicBezTo>
                  <a:pt x="320" y="1648"/>
                  <a:pt x="232" y="904"/>
                  <a:pt x="288" y="888"/>
                </a:cubicBezTo>
                <a:cubicBezTo>
                  <a:pt x="344" y="872"/>
                  <a:pt x="600" y="1712"/>
                  <a:pt x="624" y="1608"/>
                </a:cubicBezTo>
                <a:cubicBezTo>
                  <a:pt x="648" y="1504"/>
                  <a:pt x="424" y="472"/>
                  <a:pt x="432" y="264"/>
                </a:cubicBezTo>
                <a:cubicBezTo>
                  <a:pt x="440" y="56"/>
                  <a:pt x="600" y="240"/>
                  <a:pt x="672" y="360"/>
                </a:cubicBezTo>
                <a:cubicBezTo>
                  <a:pt x="744" y="480"/>
                  <a:pt x="816" y="928"/>
                  <a:pt x="864" y="984"/>
                </a:cubicBezTo>
                <a:cubicBezTo>
                  <a:pt x="912" y="1040"/>
                  <a:pt x="888" y="848"/>
                  <a:pt x="960" y="696"/>
                </a:cubicBezTo>
                <a:cubicBezTo>
                  <a:pt x="1032" y="544"/>
                  <a:pt x="1200" y="0"/>
                  <a:pt x="1296" y="72"/>
                </a:cubicBezTo>
                <a:cubicBezTo>
                  <a:pt x="1392" y="144"/>
                  <a:pt x="1456" y="1008"/>
                  <a:pt x="1536" y="1128"/>
                </a:cubicBezTo>
                <a:cubicBezTo>
                  <a:pt x="1616" y="1248"/>
                  <a:pt x="1736" y="720"/>
                  <a:pt x="1776" y="792"/>
                </a:cubicBezTo>
                <a:cubicBezTo>
                  <a:pt x="1816" y="864"/>
                  <a:pt x="1712" y="1472"/>
                  <a:pt x="1776" y="1560"/>
                </a:cubicBezTo>
                <a:cubicBezTo>
                  <a:pt x="1840" y="1648"/>
                  <a:pt x="2176" y="1184"/>
                  <a:pt x="2160" y="1320"/>
                </a:cubicBezTo>
                <a:cubicBezTo>
                  <a:pt x="2144" y="1456"/>
                  <a:pt x="1936" y="2184"/>
                  <a:pt x="1680" y="2376"/>
                </a:cubicBezTo>
                <a:cubicBezTo>
                  <a:pt x="1424" y="2568"/>
                  <a:pt x="832" y="2488"/>
                  <a:pt x="624" y="2472"/>
                </a:cubicBezTo>
                <a:cubicBezTo>
                  <a:pt x="416" y="2456"/>
                  <a:pt x="472" y="2336"/>
                  <a:pt x="432" y="2280"/>
                </a:cubicBezTo>
                <a:close/>
              </a:path>
            </a:pathLst>
          </a:custGeom>
          <a:solidFill>
            <a:srgbClr val="FF9933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8133" name="Freeform 6"/>
          <p:cNvSpPr>
            <a:spLocks noChangeAspect="1"/>
          </p:cNvSpPr>
          <p:nvPr/>
        </p:nvSpPr>
        <p:spPr>
          <a:xfrm>
            <a:off x="3656013" y="4321175"/>
            <a:ext cx="1827212" cy="21558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09" h="836">
                <a:moveTo>
                  <a:pt x="141" y="742"/>
                </a:moveTo>
                <a:cubicBezTo>
                  <a:pt x="128" y="724"/>
                  <a:pt x="146" y="719"/>
                  <a:pt x="125" y="695"/>
                </a:cubicBezTo>
                <a:cubicBezTo>
                  <a:pt x="104" y="672"/>
                  <a:pt x="31" y="651"/>
                  <a:pt x="16" y="602"/>
                </a:cubicBezTo>
                <a:cubicBezTo>
                  <a:pt x="0" y="552"/>
                  <a:pt x="18" y="406"/>
                  <a:pt x="31" y="398"/>
                </a:cubicBezTo>
                <a:cubicBezTo>
                  <a:pt x="44" y="391"/>
                  <a:pt x="83" y="573"/>
                  <a:pt x="94" y="555"/>
                </a:cubicBezTo>
                <a:cubicBezTo>
                  <a:pt x="104" y="536"/>
                  <a:pt x="76" y="294"/>
                  <a:pt x="94" y="289"/>
                </a:cubicBezTo>
                <a:cubicBezTo>
                  <a:pt x="112" y="284"/>
                  <a:pt x="195" y="557"/>
                  <a:pt x="203" y="523"/>
                </a:cubicBezTo>
                <a:cubicBezTo>
                  <a:pt x="211" y="490"/>
                  <a:pt x="138" y="154"/>
                  <a:pt x="141" y="86"/>
                </a:cubicBezTo>
                <a:cubicBezTo>
                  <a:pt x="143" y="18"/>
                  <a:pt x="195" y="78"/>
                  <a:pt x="219" y="117"/>
                </a:cubicBezTo>
                <a:cubicBezTo>
                  <a:pt x="242" y="156"/>
                  <a:pt x="266" y="302"/>
                  <a:pt x="282" y="320"/>
                </a:cubicBezTo>
                <a:cubicBezTo>
                  <a:pt x="297" y="339"/>
                  <a:pt x="289" y="276"/>
                  <a:pt x="313" y="227"/>
                </a:cubicBezTo>
                <a:cubicBezTo>
                  <a:pt x="336" y="177"/>
                  <a:pt x="391" y="0"/>
                  <a:pt x="422" y="23"/>
                </a:cubicBezTo>
                <a:cubicBezTo>
                  <a:pt x="454" y="47"/>
                  <a:pt x="474" y="328"/>
                  <a:pt x="500" y="367"/>
                </a:cubicBezTo>
                <a:cubicBezTo>
                  <a:pt x="527" y="406"/>
                  <a:pt x="566" y="234"/>
                  <a:pt x="579" y="258"/>
                </a:cubicBezTo>
                <a:cubicBezTo>
                  <a:pt x="592" y="281"/>
                  <a:pt x="558" y="479"/>
                  <a:pt x="579" y="508"/>
                </a:cubicBezTo>
                <a:cubicBezTo>
                  <a:pt x="600" y="536"/>
                  <a:pt x="709" y="385"/>
                  <a:pt x="704" y="430"/>
                </a:cubicBezTo>
                <a:cubicBezTo>
                  <a:pt x="699" y="474"/>
                  <a:pt x="631" y="711"/>
                  <a:pt x="547" y="773"/>
                </a:cubicBezTo>
                <a:cubicBezTo>
                  <a:pt x="464" y="836"/>
                  <a:pt x="271" y="810"/>
                  <a:pt x="203" y="805"/>
                </a:cubicBezTo>
                <a:cubicBezTo>
                  <a:pt x="136" y="800"/>
                  <a:pt x="154" y="760"/>
                  <a:pt x="198" y="799"/>
                </a:cubicBezTo>
                <a:cubicBezTo>
                  <a:pt x="198" y="799"/>
                  <a:pt x="141" y="742"/>
                  <a:pt x="141" y="742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92231" name="Oval 7"/>
          <p:cNvSpPr>
            <a:spLocks noChangeAspect="1" noChangeArrowheads="1"/>
          </p:cNvSpPr>
          <p:nvPr/>
        </p:nvSpPr>
        <p:spPr bwMode="auto">
          <a:xfrm>
            <a:off x="3333750" y="1898650"/>
            <a:ext cx="742950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92232" name="Oval 8"/>
          <p:cNvSpPr>
            <a:spLocks noChangeAspect="1" noChangeArrowheads="1"/>
          </p:cNvSpPr>
          <p:nvPr/>
        </p:nvSpPr>
        <p:spPr bwMode="auto">
          <a:xfrm>
            <a:off x="4200525" y="1898650"/>
            <a:ext cx="741363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92233" name="Oval 9"/>
          <p:cNvSpPr>
            <a:spLocks noChangeAspect="1" noChangeArrowheads="1"/>
          </p:cNvSpPr>
          <p:nvPr/>
        </p:nvSpPr>
        <p:spPr bwMode="auto">
          <a:xfrm>
            <a:off x="5065713" y="1898650"/>
            <a:ext cx="741363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8137" name="Oval 10"/>
          <p:cNvSpPr>
            <a:spLocks noChangeAspect="1"/>
          </p:cNvSpPr>
          <p:nvPr/>
        </p:nvSpPr>
        <p:spPr>
          <a:xfrm>
            <a:off x="3355975" y="3789363"/>
            <a:ext cx="742950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92235" name="Oval 11"/>
          <p:cNvSpPr>
            <a:spLocks noChangeAspect="1" noChangeArrowheads="1"/>
          </p:cNvSpPr>
          <p:nvPr/>
        </p:nvSpPr>
        <p:spPr bwMode="auto">
          <a:xfrm>
            <a:off x="4200525" y="3816350"/>
            <a:ext cx="741363" cy="74295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8139" name="Oval 12"/>
          <p:cNvSpPr>
            <a:spLocks noChangeAspect="1"/>
          </p:cNvSpPr>
          <p:nvPr/>
        </p:nvSpPr>
        <p:spPr>
          <a:xfrm>
            <a:off x="5065713" y="3816350"/>
            <a:ext cx="741362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00CC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OH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8140" name="Oval 13"/>
          <p:cNvSpPr>
            <a:spLocks noChangeAspect="1"/>
          </p:cNvSpPr>
          <p:nvPr/>
        </p:nvSpPr>
        <p:spPr>
          <a:xfrm>
            <a:off x="3333750" y="5734050"/>
            <a:ext cx="742950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8141" name="Oval 14"/>
          <p:cNvSpPr>
            <a:spLocks noChangeAspect="1"/>
          </p:cNvSpPr>
          <p:nvPr/>
        </p:nvSpPr>
        <p:spPr>
          <a:xfrm>
            <a:off x="4200525" y="5734050"/>
            <a:ext cx="741363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Fuel</a:t>
            </a: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8142" name="Oval 15"/>
          <p:cNvSpPr>
            <a:spLocks noChangeAspect="1"/>
          </p:cNvSpPr>
          <p:nvPr/>
        </p:nvSpPr>
        <p:spPr>
          <a:xfrm>
            <a:off x="5065713" y="5734050"/>
            <a:ext cx="741362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92240" name="Text Box 16"/>
          <p:cNvSpPr txBox="1">
            <a:spLocks noChangeAspect="1" noChangeArrowheads="1"/>
          </p:cNvSpPr>
          <p:nvPr/>
        </p:nvSpPr>
        <p:spPr bwMode="auto">
          <a:xfrm>
            <a:off x="3783013" y="52800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5F5F5F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1800" kern="1200" cap="none" spc="0" normalizeH="0" baseline="0" noProof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Heat</a:t>
            </a:r>
            <a:endParaRPr kumimoji="1" lang="en-US" sz="1800" kern="1200" cap="none" spc="0" normalizeH="0" baseline="0" noProof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48144" name="AutoShape 17"/>
          <p:cNvCxnSpPr>
            <a:cxnSpLocks noChangeAspect="1"/>
            <a:stCxn id="692231" idx="4"/>
            <a:endCxn id="48137" idx="0"/>
          </p:cNvCxnSpPr>
          <p:nvPr/>
        </p:nvCxnSpPr>
        <p:spPr>
          <a:xfrm>
            <a:off x="3705225" y="2641600"/>
            <a:ext cx="22225" cy="1147763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48145" name="AutoShape 18"/>
          <p:cNvCxnSpPr>
            <a:cxnSpLocks noChangeAspect="1"/>
            <a:stCxn id="48137" idx="4"/>
            <a:endCxn id="48140" idx="0"/>
          </p:cNvCxnSpPr>
          <p:nvPr/>
        </p:nvCxnSpPr>
        <p:spPr>
          <a:xfrm flipH="1">
            <a:off x="3705225" y="4532313"/>
            <a:ext cx="22225" cy="1201737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48146" name="AutoShape 19"/>
          <p:cNvCxnSpPr>
            <a:cxnSpLocks noChangeAspect="1"/>
            <a:stCxn id="692232" idx="4"/>
            <a:endCxn id="692235" idx="0"/>
          </p:cNvCxnSpPr>
          <p:nvPr/>
        </p:nvCxnSpPr>
        <p:spPr>
          <a:xfrm>
            <a:off x="4570413" y="26416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48147" name="AutoShape 20"/>
          <p:cNvCxnSpPr>
            <a:cxnSpLocks noChangeAspect="1"/>
            <a:stCxn id="692233" idx="4"/>
            <a:endCxn id="48139" idx="0"/>
          </p:cNvCxnSpPr>
          <p:nvPr/>
        </p:nvCxnSpPr>
        <p:spPr>
          <a:xfrm>
            <a:off x="5437188" y="26416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48148" name="AutoShape 21"/>
          <p:cNvCxnSpPr>
            <a:cxnSpLocks noChangeAspect="1"/>
            <a:stCxn id="692235" idx="4"/>
            <a:endCxn id="48141" idx="0"/>
          </p:cNvCxnSpPr>
          <p:nvPr/>
        </p:nvCxnSpPr>
        <p:spPr>
          <a:xfrm>
            <a:off x="4570413" y="45593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48149" name="AutoShape 22"/>
          <p:cNvCxnSpPr>
            <a:cxnSpLocks noChangeAspect="1"/>
            <a:stCxn id="48139" idx="4"/>
            <a:endCxn id="48142" idx="0"/>
          </p:cNvCxnSpPr>
          <p:nvPr/>
        </p:nvCxnSpPr>
        <p:spPr>
          <a:xfrm>
            <a:off x="5437188" y="45593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grpSp>
        <p:nvGrpSpPr>
          <p:cNvPr id="692274" name="Group 50"/>
          <p:cNvGrpSpPr/>
          <p:nvPr/>
        </p:nvGrpSpPr>
        <p:grpSpPr>
          <a:xfrm>
            <a:off x="723900" y="2355850"/>
            <a:ext cx="8039100" cy="3751263"/>
            <a:chOff x="456" y="1484"/>
            <a:chExt cx="5064" cy="2363"/>
          </a:xfrm>
        </p:grpSpPr>
        <p:grpSp>
          <p:nvGrpSpPr>
            <p:cNvPr id="48154" name="Group 38"/>
            <p:cNvGrpSpPr/>
            <p:nvPr/>
          </p:nvGrpSpPr>
          <p:grpSpPr>
            <a:xfrm>
              <a:off x="614" y="1484"/>
              <a:ext cx="1648" cy="486"/>
              <a:chOff x="614" y="1484"/>
              <a:chExt cx="1648" cy="486"/>
            </a:xfrm>
          </p:grpSpPr>
          <p:sp>
            <p:nvSpPr>
              <p:cNvPr id="48164" name="Rectangle 39"/>
              <p:cNvSpPr/>
              <p:nvPr/>
            </p:nvSpPr>
            <p:spPr>
              <a:xfrm>
                <a:off x="614" y="1634"/>
                <a:ext cx="1008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2075" tIns="46038" rIns="92075" bIns="46038" anchor="ctr" anchorCtr="0"/>
              <a:p>
                <a:pPr algn="ctr"/>
                <a:r>
                  <a:rPr lang="en-US" altLang="en-US" sz="2800" dirty="0">
                    <a:latin typeface="Arial" panose="020B0604020202020204" pitchFamily="34" charset="0"/>
                  </a:rPr>
                  <a:t>Oxygen</a:t>
                </a:r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48165" name="AutoShape 40"/>
              <p:cNvCxnSpPr>
                <a:stCxn id="48164" idx="3"/>
              </p:cNvCxnSpPr>
              <p:nvPr/>
            </p:nvCxnSpPr>
            <p:spPr>
              <a:xfrm flipV="1">
                <a:off x="1622" y="1484"/>
                <a:ext cx="640" cy="318"/>
              </a:xfrm>
              <a:prstGeom prst="straightConnector1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triangle" w="lg" len="lg"/>
              </a:ln>
            </p:spPr>
          </p:cxnSp>
        </p:grpSp>
        <p:grpSp>
          <p:nvGrpSpPr>
            <p:cNvPr id="48155" name="Group 41"/>
            <p:cNvGrpSpPr/>
            <p:nvPr/>
          </p:nvGrpSpPr>
          <p:grpSpPr>
            <a:xfrm>
              <a:off x="456" y="2496"/>
              <a:ext cx="1947" cy="942"/>
              <a:chOff x="456" y="2496"/>
              <a:chExt cx="1947" cy="942"/>
            </a:xfrm>
          </p:grpSpPr>
          <p:sp>
            <p:nvSpPr>
              <p:cNvPr id="48162" name="Rectangle 42"/>
              <p:cNvSpPr/>
              <p:nvPr/>
            </p:nvSpPr>
            <p:spPr>
              <a:xfrm>
                <a:off x="456" y="2496"/>
                <a:ext cx="1008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2075" tIns="46038" rIns="92075" bIns="46038" anchor="ctr" anchorCtr="0"/>
              <a:p>
                <a:pPr algn="ctr"/>
                <a:r>
                  <a:rPr lang="en-US" altLang="en-US" sz="28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Heat</a:t>
                </a:r>
                <a:endParaRPr lang="en-US" altLang="en-US" sz="28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48163" name="AutoShape 43"/>
              <p:cNvCxnSpPr>
                <a:stCxn id="48162" idx="3"/>
              </p:cNvCxnSpPr>
              <p:nvPr/>
            </p:nvCxnSpPr>
            <p:spPr>
              <a:xfrm>
                <a:off x="1464" y="2664"/>
                <a:ext cx="939" cy="774"/>
              </a:xfrm>
              <a:prstGeom prst="straightConnector1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triangle" w="lg" len="lg"/>
              </a:ln>
            </p:spPr>
          </p:cxnSp>
        </p:grpSp>
        <p:grpSp>
          <p:nvGrpSpPr>
            <p:cNvPr id="48156" name="Group 44"/>
            <p:cNvGrpSpPr/>
            <p:nvPr/>
          </p:nvGrpSpPr>
          <p:grpSpPr>
            <a:xfrm>
              <a:off x="456" y="3408"/>
              <a:ext cx="1648" cy="439"/>
              <a:chOff x="456" y="3408"/>
              <a:chExt cx="1648" cy="439"/>
            </a:xfrm>
          </p:grpSpPr>
          <p:sp>
            <p:nvSpPr>
              <p:cNvPr id="48160" name="Rectangle 45"/>
              <p:cNvSpPr/>
              <p:nvPr/>
            </p:nvSpPr>
            <p:spPr>
              <a:xfrm>
                <a:off x="456" y="3408"/>
                <a:ext cx="1008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2075" tIns="46038" rIns="92075" bIns="46038" anchor="ctr" anchorCtr="0"/>
              <a:p>
                <a:pPr algn="ctr"/>
                <a:r>
                  <a:rPr lang="en-US" altLang="en-US" sz="2800" dirty="0">
                    <a:latin typeface="Arial" panose="020B0604020202020204" pitchFamily="34" charset="0"/>
                  </a:rPr>
                  <a:t>Fuel</a:t>
                </a:r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48161" name="AutoShape 46"/>
              <p:cNvCxnSpPr>
                <a:stCxn id="48160" idx="3"/>
              </p:cNvCxnSpPr>
              <p:nvPr/>
            </p:nvCxnSpPr>
            <p:spPr>
              <a:xfrm>
                <a:off x="1464" y="3576"/>
                <a:ext cx="640" cy="271"/>
              </a:xfrm>
              <a:prstGeom prst="straightConnector1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triangle" w="lg" len="lg"/>
              </a:ln>
            </p:spPr>
          </p:cxnSp>
        </p:grpSp>
        <p:grpSp>
          <p:nvGrpSpPr>
            <p:cNvPr id="48157" name="Group 47"/>
            <p:cNvGrpSpPr/>
            <p:nvPr/>
          </p:nvGrpSpPr>
          <p:grpSpPr>
            <a:xfrm>
              <a:off x="3662" y="2160"/>
              <a:ext cx="1858" cy="480"/>
              <a:chOff x="3662" y="2160"/>
              <a:chExt cx="1858" cy="480"/>
            </a:xfrm>
          </p:grpSpPr>
          <p:sp>
            <p:nvSpPr>
              <p:cNvPr id="48158" name="Rectangle 48"/>
              <p:cNvSpPr/>
              <p:nvPr/>
            </p:nvSpPr>
            <p:spPr>
              <a:xfrm>
                <a:off x="4176" y="2160"/>
                <a:ext cx="1344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2075" tIns="46038" rIns="92075" bIns="46038" anchor="ctr" anchorCtr="0"/>
              <a:p>
                <a:pPr algn="ctr"/>
                <a:r>
                  <a:rPr lang="en-US" altLang="en-US" sz="28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Chain Carriers</a:t>
                </a:r>
                <a:endParaRPr lang="en-US" altLang="en-US" sz="28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 algn="ctr"/>
                <a:r>
                  <a:rPr lang="en-US" altLang="en-US" sz="28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O, H &amp; OH</a:t>
                </a:r>
                <a:endParaRPr lang="en-US" altLang="en-US" sz="28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48159" name="AutoShape 49"/>
              <p:cNvCxnSpPr>
                <a:stCxn id="48158" idx="1"/>
              </p:cNvCxnSpPr>
              <p:nvPr/>
            </p:nvCxnSpPr>
            <p:spPr>
              <a:xfrm flipH="1">
                <a:off x="3662" y="2328"/>
                <a:ext cx="514" cy="312"/>
              </a:xfrm>
              <a:prstGeom prst="straightConnector1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triangle" w="lg" len="lg"/>
              </a:ln>
            </p:spPr>
          </p:cxnSp>
        </p:grpSp>
      </p:grpSp>
      <p:sp>
        <p:nvSpPr>
          <p:cNvPr id="48151" name="Rectangle 35"/>
          <p:cNvSpPr/>
          <p:nvPr/>
        </p:nvSpPr>
        <p:spPr>
          <a:xfrm>
            <a:off x="6456363" y="3255963"/>
            <a:ext cx="22860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dirty="0">
                <a:latin typeface="Tahoma" panose="020B0604030504040204" pitchFamily="34" charset="0"/>
              </a:rPr>
              <a:t>Chain Carriers</a:t>
            </a:r>
            <a:endParaRPr lang="en-US" altLang="en-US" dirty="0">
              <a:latin typeface="Tahoma" panose="020B0604030504040204" pitchFamily="34" charset="0"/>
            </a:endParaRPr>
          </a:p>
          <a:p>
            <a:pPr algn="ctr"/>
            <a:r>
              <a:rPr lang="en-US" altLang="en-US" dirty="0">
                <a:latin typeface="Tahoma" panose="020B0604030504040204" pitchFamily="34" charset="0"/>
              </a:rPr>
              <a:t>O, H &amp; OH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4815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/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/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/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/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8131" name="Rectangle 3"/>
          <p:cNvSpPr>
            <a:spLocks noChangeArrowheads="1"/>
          </p:cNvSpPr>
          <p:nvPr/>
        </p:nvSpPr>
        <p:spPr bwMode="auto">
          <a:xfrm>
            <a:off x="990600" y="0"/>
            <a:ext cx="76930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How It Works:</a:t>
            </a:r>
            <a:endParaRPr kumimoji="1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88132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Extinguishing Actions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156" name="Freeform 5"/>
          <p:cNvSpPr>
            <a:spLocks noChangeAspect="1"/>
          </p:cNvSpPr>
          <p:nvPr/>
        </p:nvSpPr>
        <p:spPr>
          <a:xfrm>
            <a:off x="3048000" y="2889250"/>
            <a:ext cx="3043238" cy="35877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76" h="2568">
                <a:moveTo>
                  <a:pt x="432" y="2280"/>
                </a:moveTo>
                <a:cubicBezTo>
                  <a:pt x="392" y="2224"/>
                  <a:pt x="448" y="2208"/>
                  <a:pt x="384" y="2136"/>
                </a:cubicBezTo>
                <a:cubicBezTo>
                  <a:pt x="320" y="2064"/>
                  <a:pt x="96" y="2000"/>
                  <a:pt x="48" y="1848"/>
                </a:cubicBezTo>
                <a:cubicBezTo>
                  <a:pt x="0" y="1696"/>
                  <a:pt x="56" y="1248"/>
                  <a:pt x="96" y="1224"/>
                </a:cubicBezTo>
                <a:cubicBezTo>
                  <a:pt x="136" y="1200"/>
                  <a:pt x="256" y="1760"/>
                  <a:pt x="288" y="1704"/>
                </a:cubicBezTo>
                <a:cubicBezTo>
                  <a:pt x="320" y="1648"/>
                  <a:pt x="232" y="904"/>
                  <a:pt x="288" y="888"/>
                </a:cubicBezTo>
                <a:cubicBezTo>
                  <a:pt x="344" y="872"/>
                  <a:pt x="600" y="1712"/>
                  <a:pt x="624" y="1608"/>
                </a:cubicBezTo>
                <a:cubicBezTo>
                  <a:pt x="648" y="1504"/>
                  <a:pt x="424" y="472"/>
                  <a:pt x="432" y="264"/>
                </a:cubicBezTo>
                <a:cubicBezTo>
                  <a:pt x="440" y="56"/>
                  <a:pt x="600" y="240"/>
                  <a:pt x="672" y="360"/>
                </a:cubicBezTo>
                <a:cubicBezTo>
                  <a:pt x="744" y="480"/>
                  <a:pt x="816" y="928"/>
                  <a:pt x="864" y="984"/>
                </a:cubicBezTo>
                <a:cubicBezTo>
                  <a:pt x="912" y="1040"/>
                  <a:pt x="888" y="848"/>
                  <a:pt x="960" y="696"/>
                </a:cubicBezTo>
                <a:cubicBezTo>
                  <a:pt x="1032" y="544"/>
                  <a:pt x="1200" y="0"/>
                  <a:pt x="1296" y="72"/>
                </a:cubicBezTo>
                <a:cubicBezTo>
                  <a:pt x="1392" y="144"/>
                  <a:pt x="1456" y="1008"/>
                  <a:pt x="1536" y="1128"/>
                </a:cubicBezTo>
                <a:cubicBezTo>
                  <a:pt x="1616" y="1248"/>
                  <a:pt x="1736" y="720"/>
                  <a:pt x="1776" y="792"/>
                </a:cubicBezTo>
                <a:cubicBezTo>
                  <a:pt x="1816" y="864"/>
                  <a:pt x="1712" y="1472"/>
                  <a:pt x="1776" y="1560"/>
                </a:cubicBezTo>
                <a:cubicBezTo>
                  <a:pt x="1840" y="1648"/>
                  <a:pt x="2176" y="1184"/>
                  <a:pt x="2160" y="1320"/>
                </a:cubicBezTo>
                <a:cubicBezTo>
                  <a:pt x="2144" y="1456"/>
                  <a:pt x="1936" y="2184"/>
                  <a:pt x="1680" y="2376"/>
                </a:cubicBezTo>
                <a:cubicBezTo>
                  <a:pt x="1424" y="2568"/>
                  <a:pt x="832" y="2488"/>
                  <a:pt x="624" y="2472"/>
                </a:cubicBezTo>
                <a:cubicBezTo>
                  <a:pt x="416" y="2456"/>
                  <a:pt x="472" y="2336"/>
                  <a:pt x="432" y="2280"/>
                </a:cubicBezTo>
                <a:close/>
              </a:path>
            </a:pathLst>
          </a:custGeom>
          <a:solidFill>
            <a:srgbClr val="FF9933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9157" name="Freeform 6"/>
          <p:cNvSpPr>
            <a:spLocks noChangeAspect="1"/>
          </p:cNvSpPr>
          <p:nvPr/>
        </p:nvSpPr>
        <p:spPr>
          <a:xfrm>
            <a:off x="3656013" y="4321175"/>
            <a:ext cx="1827212" cy="21558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09" h="836">
                <a:moveTo>
                  <a:pt x="141" y="742"/>
                </a:moveTo>
                <a:cubicBezTo>
                  <a:pt x="128" y="724"/>
                  <a:pt x="146" y="719"/>
                  <a:pt x="125" y="695"/>
                </a:cubicBezTo>
                <a:cubicBezTo>
                  <a:pt x="104" y="672"/>
                  <a:pt x="31" y="651"/>
                  <a:pt x="16" y="602"/>
                </a:cubicBezTo>
                <a:cubicBezTo>
                  <a:pt x="0" y="552"/>
                  <a:pt x="18" y="406"/>
                  <a:pt x="31" y="398"/>
                </a:cubicBezTo>
                <a:cubicBezTo>
                  <a:pt x="44" y="391"/>
                  <a:pt x="83" y="573"/>
                  <a:pt x="94" y="555"/>
                </a:cubicBezTo>
                <a:cubicBezTo>
                  <a:pt x="104" y="536"/>
                  <a:pt x="76" y="294"/>
                  <a:pt x="94" y="289"/>
                </a:cubicBezTo>
                <a:cubicBezTo>
                  <a:pt x="112" y="284"/>
                  <a:pt x="195" y="557"/>
                  <a:pt x="203" y="523"/>
                </a:cubicBezTo>
                <a:cubicBezTo>
                  <a:pt x="211" y="490"/>
                  <a:pt x="138" y="154"/>
                  <a:pt x="141" y="86"/>
                </a:cubicBezTo>
                <a:cubicBezTo>
                  <a:pt x="143" y="18"/>
                  <a:pt x="195" y="78"/>
                  <a:pt x="219" y="117"/>
                </a:cubicBezTo>
                <a:cubicBezTo>
                  <a:pt x="242" y="156"/>
                  <a:pt x="266" y="302"/>
                  <a:pt x="282" y="320"/>
                </a:cubicBezTo>
                <a:cubicBezTo>
                  <a:pt x="297" y="339"/>
                  <a:pt x="289" y="276"/>
                  <a:pt x="313" y="227"/>
                </a:cubicBezTo>
                <a:cubicBezTo>
                  <a:pt x="336" y="177"/>
                  <a:pt x="391" y="0"/>
                  <a:pt x="422" y="23"/>
                </a:cubicBezTo>
                <a:cubicBezTo>
                  <a:pt x="454" y="47"/>
                  <a:pt x="474" y="328"/>
                  <a:pt x="500" y="367"/>
                </a:cubicBezTo>
                <a:cubicBezTo>
                  <a:pt x="527" y="406"/>
                  <a:pt x="566" y="234"/>
                  <a:pt x="579" y="258"/>
                </a:cubicBezTo>
                <a:cubicBezTo>
                  <a:pt x="592" y="281"/>
                  <a:pt x="558" y="479"/>
                  <a:pt x="579" y="508"/>
                </a:cubicBezTo>
                <a:cubicBezTo>
                  <a:pt x="600" y="536"/>
                  <a:pt x="709" y="385"/>
                  <a:pt x="704" y="430"/>
                </a:cubicBezTo>
                <a:cubicBezTo>
                  <a:pt x="699" y="474"/>
                  <a:pt x="631" y="711"/>
                  <a:pt x="547" y="773"/>
                </a:cubicBezTo>
                <a:cubicBezTo>
                  <a:pt x="464" y="836"/>
                  <a:pt x="271" y="810"/>
                  <a:pt x="203" y="805"/>
                </a:cubicBezTo>
                <a:cubicBezTo>
                  <a:pt x="136" y="800"/>
                  <a:pt x="154" y="760"/>
                  <a:pt x="198" y="799"/>
                </a:cubicBezTo>
                <a:cubicBezTo>
                  <a:pt x="198" y="799"/>
                  <a:pt x="141" y="742"/>
                  <a:pt x="141" y="742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88135" name="Oval 7"/>
          <p:cNvSpPr>
            <a:spLocks noChangeAspect="1" noChangeArrowheads="1"/>
          </p:cNvSpPr>
          <p:nvPr/>
        </p:nvSpPr>
        <p:spPr bwMode="auto">
          <a:xfrm>
            <a:off x="3333750" y="1898650"/>
            <a:ext cx="742950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88136" name="Oval 8"/>
          <p:cNvSpPr>
            <a:spLocks noChangeAspect="1" noChangeArrowheads="1"/>
          </p:cNvSpPr>
          <p:nvPr/>
        </p:nvSpPr>
        <p:spPr bwMode="auto">
          <a:xfrm>
            <a:off x="4200525" y="1898650"/>
            <a:ext cx="741363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88137" name="Oval 9"/>
          <p:cNvSpPr>
            <a:spLocks noChangeAspect="1" noChangeArrowheads="1"/>
          </p:cNvSpPr>
          <p:nvPr/>
        </p:nvSpPr>
        <p:spPr bwMode="auto">
          <a:xfrm>
            <a:off x="5065713" y="1898650"/>
            <a:ext cx="741363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161" name="Oval 10"/>
          <p:cNvSpPr>
            <a:spLocks noChangeAspect="1"/>
          </p:cNvSpPr>
          <p:nvPr/>
        </p:nvSpPr>
        <p:spPr>
          <a:xfrm>
            <a:off x="3333750" y="3816350"/>
            <a:ext cx="742950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88139" name="Oval 11"/>
          <p:cNvSpPr>
            <a:spLocks noChangeAspect="1" noChangeArrowheads="1"/>
          </p:cNvSpPr>
          <p:nvPr/>
        </p:nvSpPr>
        <p:spPr bwMode="auto">
          <a:xfrm>
            <a:off x="4200525" y="3816350"/>
            <a:ext cx="741363" cy="74295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163" name="Oval 12"/>
          <p:cNvSpPr>
            <a:spLocks noChangeAspect="1"/>
          </p:cNvSpPr>
          <p:nvPr/>
        </p:nvSpPr>
        <p:spPr>
          <a:xfrm>
            <a:off x="5065713" y="3816350"/>
            <a:ext cx="741362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00CC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OH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9164" name="Oval 13"/>
          <p:cNvSpPr>
            <a:spLocks noChangeAspect="1"/>
          </p:cNvSpPr>
          <p:nvPr/>
        </p:nvSpPr>
        <p:spPr>
          <a:xfrm>
            <a:off x="3333750" y="5734050"/>
            <a:ext cx="742950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9165" name="Oval 14"/>
          <p:cNvSpPr>
            <a:spLocks noChangeAspect="1"/>
          </p:cNvSpPr>
          <p:nvPr/>
        </p:nvSpPr>
        <p:spPr>
          <a:xfrm>
            <a:off x="4200525" y="5734050"/>
            <a:ext cx="741363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Fuel</a:t>
            </a: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9166" name="Oval 15"/>
          <p:cNvSpPr>
            <a:spLocks noChangeAspect="1"/>
          </p:cNvSpPr>
          <p:nvPr/>
        </p:nvSpPr>
        <p:spPr>
          <a:xfrm>
            <a:off x="5065713" y="5734050"/>
            <a:ext cx="741362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88144" name="Text Box 16"/>
          <p:cNvSpPr txBox="1">
            <a:spLocks noChangeAspect="1" noChangeArrowheads="1"/>
          </p:cNvSpPr>
          <p:nvPr/>
        </p:nvSpPr>
        <p:spPr bwMode="auto">
          <a:xfrm>
            <a:off x="3783013" y="52800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5F5F5F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1800" kern="1200" cap="none" spc="0" normalizeH="0" baseline="0" noProof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Heat</a:t>
            </a:r>
            <a:endParaRPr kumimoji="1" lang="en-US" sz="1800" kern="1200" cap="none" spc="0" normalizeH="0" baseline="0" noProof="0"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49168" name="AutoShape 17"/>
          <p:cNvCxnSpPr>
            <a:cxnSpLocks noChangeAspect="1"/>
            <a:stCxn id="688135" idx="4"/>
            <a:endCxn id="49161" idx="0"/>
          </p:cNvCxnSpPr>
          <p:nvPr/>
        </p:nvCxnSpPr>
        <p:spPr>
          <a:xfrm>
            <a:off x="3705225" y="26416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49169" name="AutoShape 18"/>
          <p:cNvCxnSpPr>
            <a:cxnSpLocks noChangeAspect="1"/>
            <a:stCxn id="49161" idx="4"/>
            <a:endCxn id="49164" idx="0"/>
          </p:cNvCxnSpPr>
          <p:nvPr/>
        </p:nvCxnSpPr>
        <p:spPr>
          <a:xfrm>
            <a:off x="3705225" y="45593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49170" name="AutoShape 19"/>
          <p:cNvCxnSpPr>
            <a:cxnSpLocks noChangeAspect="1"/>
            <a:stCxn id="688136" idx="4"/>
            <a:endCxn id="688139" idx="0"/>
          </p:cNvCxnSpPr>
          <p:nvPr/>
        </p:nvCxnSpPr>
        <p:spPr>
          <a:xfrm>
            <a:off x="4570413" y="26416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49171" name="AutoShape 20"/>
          <p:cNvCxnSpPr>
            <a:cxnSpLocks noChangeAspect="1"/>
            <a:stCxn id="688137" idx="4"/>
            <a:endCxn id="49163" idx="0"/>
          </p:cNvCxnSpPr>
          <p:nvPr/>
        </p:nvCxnSpPr>
        <p:spPr>
          <a:xfrm>
            <a:off x="5437188" y="26416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49172" name="AutoShape 21"/>
          <p:cNvCxnSpPr>
            <a:cxnSpLocks noChangeAspect="1"/>
            <a:stCxn id="688139" idx="4"/>
            <a:endCxn id="49165" idx="0"/>
          </p:cNvCxnSpPr>
          <p:nvPr/>
        </p:nvCxnSpPr>
        <p:spPr>
          <a:xfrm>
            <a:off x="4570413" y="45593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49173" name="AutoShape 22"/>
          <p:cNvCxnSpPr>
            <a:cxnSpLocks noChangeAspect="1"/>
            <a:stCxn id="49163" idx="4"/>
            <a:endCxn id="49166" idx="0"/>
          </p:cNvCxnSpPr>
          <p:nvPr/>
        </p:nvCxnSpPr>
        <p:spPr>
          <a:xfrm>
            <a:off x="5437188" y="45593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grpSp>
        <p:nvGrpSpPr>
          <p:cNvPr id="688151" name="Group 23"/>
          <p:cNvGrpSpPr/>
          <p:nvPr/>
        </p:nvGrpSpPr>
        <p:grpSpPr>
          <a:xfrm>
            <a:off x="1084263" y="3071813"/>
            <a:ext cx="2017712" cy="2390775"/>
            <a:chOff x="480" y="1902"/>
            <a:chExt cx="1271" cy="1506"/>
          </a:xfrm>
        </p:grpSpPr>
        <p:sp>
          <p:nvSpPr>
            <p:cNvPr id="49178" name="Oval 24"/>
            <p:cNvSpPr>
              <a:spLocks noChangeAspect="1"/>
            </p:cNvSpPr>
            <p:nvPr/>
          </p:nvSpPr>
          <p:spPr>
            <a:xfrm>
              <a:off x="480" y="1902"/>
              <a:ext cx="466" cy="46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sz="2000" dirty="0">
                  <a:solidFill>
                    <a:schemeClr val="tx2"/>
                  </a:solidFill>
                  <a:latin typeface="Arial" panose="020B0604020202020204" pitchFamily="34" charset="0"/>
                </a:rPr>
                <a:t>K</a:t>
              </a:r>
              <a:endParaRPr lang="en-US" altLang="en-US" sz="20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179" name="Oval 25"/>
            <p:cNvSpPr>
              <a:spLocks noChangeAspect="1"/>
            </p:cNvSpPr>
            <p:nvPr/>
          </p:nvSpPr>
          <p:spPr>
            <a:xfrm>
              <a:off x="768" y="2422"/>
              <a:ext cx="466" cy="46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sz="2000" dirty="0">
                  <a:solidFill>
                    <a:schemeClr val="tx2"/>
                  </a:solidFill>
                  <a:latin typeface="Arial" panose="020B0604020202020204" pitchFamily="34" charset="0"/>
                </a:rPr>
                <a:t>K</a:t>
              </a:r>
              <a:endParaRPr lang="en-US" altLang="en-US" sz="20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180" name="AutoShape 26"/>
            <p:cNvSpPr>
              <a:spLocks noChangeAspect="1"/>
            </p:cNvSpPr>
            <p:nvPr/>
          </p:nvSpPr>
          <p:spPr>
            <a:xfrm>
              <a:off x="1440" y="2368"/>
              <a:ext cx="311" cy="466"/>
            </a:xfrm>
            <a:custGeom>
              <a:avLst/>
              <a:gdLst>
                <a:gd name="txL" fmla="*/ 3403 w 21600"/>
                <a:gd name="txT" fmla="*/ 7045 h 21600"/>
                <a:gd name="txR" fmla="*/ 16599 w 21600"/>
                <a:gd name="txB" fmla="*/ 14555 h 21600"/>
              </a:gdLst>
              <a:ahLst/>
              <a:cxnLst>
                <a:cxn ang="17694720">
                  <a:pos x="0" y="0"/>
                </a:cxn>
                <a:cxn ang="1179648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7200" y="0"/>
                  </a:moveTo>
                  <a:lnTo>
                    <a:pt x="7200" y="7050"/>
                  </a:lnTo>
                  <a:lnTo>
                    <a:pt x="3375" y="7050"/>
                  </a:lnTo>
                  <a:lnTo>
                    <a:pt x="3375" y="14550"/>
                  </a:lnTo>
                  <a:lnTo>
                    <a:pt x="7200" y="1455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  <a:path w="21600" h="21600">
                  <a:moveTo>
                    <a:pt x="1350" y="7050"/>
                  </a:moveTo>
                  <a:lnTo>
                    <a:pt x="1350" y="14550"/>
                  </a:lnTo>
                  <a:lnTo>
                    <a:pt x="2700" y="14550"/>
                  </a:lnTo>
                  <a:lnTo>
                    <a:pt x="2700" y="7050"/>
                  </a:lnTo>
                  <a:lnTo>
                    <a:pt x="1350" y="7050"/>
                  </a:lnTo>
                  <a:close/>
                </a:path>
                <a:path w="21600" h="21600">
                  <a:moveTo>
                    <a:pt x="0" y="7050"/>
                  </a:moveTo>
                  <a:lnTo>
                    <a:pt x="0" y="14550"/>
                  </a:lnTo>
                  <a:lnTo>
                    <a:pt x="675" y="14550"/>
                  </a:lnTo>
                  <a:lnTo>
                    <a:pt x="675" y="7050"/>
                  </a:lnTo>
                  <a:lnTo>
                    <a:pt x="0" y="705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66CC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FF66CC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9181" name="Oval 27"/>
            <p:cNvSpPr>
              <a:spLocks noChangeAspect="1"/>
            </p:cNvSpPr>
            <p:nvPr/>
          </p:nvSpPr>
          <p:spPr>
            <a:xfrm>
              <a:off x="480" y="2942"/>
              <a:ext cx="466" cy="46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sz="2000" dirty="0">
                  <a:solidFill>
                    <a:schemeClr val="tx2"/>
                  </a:solidFill>
                  <a:latin typeface="Arial" panose="020B0604020202020204" pitchFamily="34" charset="0"/>
                </a:rPr>
                <a:t>K</a:t>
              </a:r>
              <a:endParaRPr lang="en-US" altLang="en-US" sz="20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1008513" y="2340769"/>
            <a:ext cx="1668013" cy="636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2  Niki Outline" panose="00000400000000000000" pitchFamily="2" charset="-78"/>
              </a:rPr>
              <a:t>PYRO</a:t>
            </a:r>
            <a:endParaRPr kumimoji="1" lang="en-US" sz="36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2  Niki Outline" panose="00000400000000000000" pitchFamily="2" charset="-78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49177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274638"/>
            <a:ext cx="765810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GB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Chemistry of fire 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Text Box 4"/>
          <p:cNvSpPr txBox="1"/>
          <p:nvPr/>
        </p:nvSpPr>
        <p:spPr>
          <a:xfrm>
            <a:off x="4572000" y="1600200"/>
            <a:ext cx="3886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36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altLang="en-GB" sz="2800" dirty="0">
              <a:latin typeface="Bembo" pitchFamily="18" charset="0"/>
              <a:ea typeface="MS PGothic" panose="020B0600070205080204" pitchFamily="34" charset="-128"/>
            </a:endParaRPr>
          </a:p>
        </p:txBody>
      </p:sp>
      <p:pic>
        <p:nvPicPr>
          <p:cNvPr id="19460" name="Picture 4" descr="firetriang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2138" y="7938"/>
            <a:ext cx="1851025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Text Box 6"/>
          <p:cNvSpPr txBox="1"/>
          <p:nvPr/>
        </p:nvSpPr>
        <p:spPr>
          <a:xfrm>
            <a:off x="1062038" y="1684338"/>
            <a:ext cx="7548562" cy="5078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For fire to exist, the following four elements must be present: </a:t>
            </a:r>
            <a:endParaRPr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 </a:t>
            </a:r>
            <a:endParaRPr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 Enough </a:t>
            </a:r>
            <a:r>
              <a:rPr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oxygen</a:t>
            </a: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 to sustain combustion </a:t>
            </a:r>
            <a:endParaRPr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 Enough </a:t>
            </a:r>
            <a:r>
              <a:rPr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heat</a:t>
            </a: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 to raise the material to its ignition temperature </a:t>
            </a:r>
            <a:endParaRPr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 Some sort of </a:t>
            </a:r>
            <a:r>
              <a:rPr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fuel</a:t>
            </a: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 or combustible material, and</a:t>
            </a:r>
            <a:endParaRPr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 The </a:t>
            </a:r>
            <a:r>
              <a:rPr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chemical reaction</a:t>
            </a: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 that is fire. </a:t>
            </a:r>
            <a:endParaRPr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Take away any of these and the fire will be extinguished</a:t>
            </a:r>
            <a:endParaRPr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x-none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462" name="Slide Number Placeholder 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GB" altLang="x-none" sz="1200" dirty="0">
                <a:solidFill>
                  <a:srgbClr val="A4DF29"/>
                </a:solidFill>
              </a:rPr>
            </a:fld>
            <a:endParaRPr lang="en-GB" altLang="x-none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charRg st="6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charRg st="105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charRg st="169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charRg st="219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charRg st="258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990600" y="0"/>
            <a:ext cx="76930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How It Works:</a:t>
            </a:r>
            <a:endParaRPr kumimoji="1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90180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Extinguishing Actions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0183" name="Oval 7"/>
          <p:cNvSpPr>
            <a:spLocks noChangeAspect="1" noChangeArrowheads="1"/>
          </p:cNvSpPr>
          <p:nvPr/>
        </p:nvSpPr>
        <p:spPr bwMode="auto">
          <a:xfrm>
            <a:off x="3333750" y="1898650"/>
            <a:ext cx="742950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90184" name="Oval 8"/>
          <p:cNvSpPr>
            <a:spLocks noChangeAspect="1" noChangeArrowheads="1"/>
          </p:cNvSpPr>
          <p:nvPr/>
        </p:nvSpPr>
        <p:spPr bwMode="auto">
          <a:xfrm>
            <a:off x="4200525" y="1898650"/>
            <a:ext cx="741363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90185" name="Oval 9"/>
          <p:cNvSpPr>
            <a:spLocks noChangeAspect="1" noChangeArrowheads="1"/>
          </p:cNvSpPr>
          <p:nvPr/>
        </p:nvSpPr>
        <p:spPr bwMode="auto">
          <a:xfrm>
            <a:off x="5065713" y="1898650"/>
            <a:ext cx="741363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0183" name="Oval 13"/>
          <p:cNvSpPr>
            <a:spLocks noChangeAspect="1"/>
          </p:cNvSpPr>
          <p:nvPr/>
        </p:nvSpPr>
        <p:spPr>
          <a:xfrm>
            <a:off x="3333750" y="5734050"/>
            <a:ext cx="742950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0184" name="Oval 14"/>
          <p:cNvSpPr>
            <a:spLocks noChangeAspect="1"/>
          </p:cNvSpPr>
          <p:nvPr/>
        </p:nvSpPr>
        <p:spPr>
          <a:xfrm>
            <a:off x="4200525" y="5734050"/>
            <a:ext cx="741363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Fuel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0185" name="Oval 15"/>
          <p:cNvSpPr>
            <a:spLocks noChangeAspect="1"/>
          </p:cNvSpPr>
          <p:nvPr/>
        </p:nvSpPr>
        <p:spPr>
          <a:xfrm>
            <a:off x="5059363" y="5734050"/>
            <a:ext cx="741362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50186" name="AutoShape 17"/>
          <p:cNvCxnSpPr>
            <a:cxnSpLocks noChangeAspect="1"/>
            <a:stCxn id="690183" idx="4"/>
          </p:cNvCxnSpPr>
          <p:nvPr/>
        </p:nvCxnSpPr>
        <p:spPr>
          <a:xfrm>
            <a:off x="3705225" y="26416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0187" name="AutoShape 18"/>
          <p:cNvCxnSpPr>
            <a:cxnSpLocks noChangeAspect="1"/>
            <a:endCxn id="50183" idx="0"/>
          </p:cNvCxnSpPr>
          <p:nvPr/>
        </p:nvCxnSpPr>
        <p:spPr>
          <a:xfrm>
            <a:off x="3705225" y="45593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0188" name="AutoShape 19"/>
          <p:cNvCxnSpPr>
            <a:cxnSpLocks noChangeAspect="1"/>
            <a:stCxn id="690184" idx="4"/>
          </p:cNvCxnSpPr>
          <p:nvPr/>
        </p:nvCxnSpPr>
        <p:spPr>
          <a:xfrm>
            <a:off x="4570413" y="26416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0189" name="AutoShape 20"/>
          <p:cNvCxnSpPr>
            <a:cxnSpLocks noChangeAspect="1"/>
            <a:stCxn id="690185" idx="4"/>
          </p:cNvCxnSpPr>
          <p:nvPr/>
        </p:nvCxnSpPr>
        <p:spPr>
          <a:xfrm>
            <a:off x="5437188" y="26416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0190" name="AutoShape 21"/>
          <p:cNvCxnSpPr>
            <a:cxnSpLocks noChangeAspect="1"/>
            <a:endCxn id="50184" idx="0"/>
          </p:cNvCxnSpPr>
          <p:nvPr/>
        </p:nvCxnSpPr>
        <p:spPr>
          <a:xfrm>
            <a:off x="4570413" y="45593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0191" name="AutoShape 22"/>
          <p:cNvCxnSpPr>
            <a:cxnSpLocks noChangeAspect="1"/>
            <a:endCxn id="50185" idx="0"/>
          </p:cNvCxnSpPr>
          <p:nvPr/>
        </p:nvCxnSpPr>
        <p:spPr>
          <a:xfrm>
            <a:off x="5430838" y="45593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grpSp>
        <p:nvGrpSpPr>
          <p:cNvPr id="50192" name="Group 28"/>
          <p:cNvGrpSpPr/>
          <p:nvPr/>
        </p:nvGrpSpPr>
        <p:grpSpPr>
          <a:xfrm>
            <a:off x="6477000" y="3463925"/>
            <a:ext cx="1425575" cy="1498600"/>
            <a:chOff x="4080" y="2160"/>
            <a:chExt cx="898" cy="944"/>
          </a:xfrm>
        </p:grpSpPr>
        <p:sp>
          <p:nvSpPr>
            <p:cNvPr id="50206" name="Oval 29"/>
            <p:cNvSpPr>
              <a:spLocks noChangeAspect="1"/>
            </p:cNvSpPr>
            <p:nvPr/>
          </p:nvSpPr>
          <p:spPr>
            <a:xfrm>
              <a:off x="4512" y="2400"/>
              <a:ext cx="466" cy="46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sz="2000" dirty="0">
                  <a:solidFill>
                    <a:schemeClr val="tx2"/>
                  </a:solidFill>
                  <a:latin typeface="Arial" panose="020B0604020202020204" pitchFamily="34" charset="0"/>
                </a:rPr>
                <a:t>O</a:t>
              </a:r>
              <a:endParaRPr lang="en-US" altLang="en-US" sz="20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207" name="Oval 30"/>
            <p:cNvSpPr>
              <a:spLocks noChangeAspect="1"/>
            </p:cNvSpPr>
            <p:nvPr/>
          </p:nvSpPr>
          <p:spPr>
            <a:xfrm>
              <a:off x="4080" y="2160"/>
              <a:ext cx="466" cy="46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sz="2000" dirty="0">
                  <a:solidFill>
                    <a:schemeClr val="tx2"/>
                  </a:solidFill>
                  <a:latin typeface="Arial" panose="020B0604020202020204" pitchFamily="34" charset="0"/>
                </a:rPr>
                <a:t>K</a:t>
              </a:r>
              <a:endParaRPr lang="en-US" altLang="en-US" sz="20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0207" name="Oval 31"/>
            <p:cNvSpPr>
              <a:spLocks noChangeAspect="1" noChangeArrowheads="1"/>
            </p:cNvSpPr>
            <p:nvPr/>
          </p:nvSpPr>
          <p:spPr bwMode="auto">
            <a:xfrm>
              <a:off x="4080" y="2638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H</a:t>
              </a: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50193" name="Group 32"/>
          <p:cNvGrpSpPr/>
          <p:nvPr/>
        </p:nvGrpSpPr>
        <p:grpSpPr>
          <a:xfrm>
            <a:off x="6858000" y="1927225"/>
            <a:ext cx="1273175" cy="1447800"/>
            <a:chOff x="4320" y="1248"/>
            <a:chExt cx="802" cy="912"/>
          </a:xfrm>
        </p:grpSpPr>
        <p:sp>
          <p:nvSpPr>
            <p:cNvPr id="50204" name="Oval 33"/>
            <p:cNvSpPr>
              <a:spLocks noChangeAspect="1"/>
            </p:cNvSpPr>
            <p:nvPr/>
          </p:nvSpPr>
          <p:spPr>
            <a:xfrm>
              <a:off x="4656" y="1694"/>
              <a:ext cx="466" cy="46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sz="2000" dirty="0">
                  <a:solidFill>
                    <a:schemeClr val="tx2"/>
                  </a:solidFill>
                  <a:latin typeface="Arial" panose="020B0604020202020204" pitchFamily="34" charset="0"/>
                </a:rPr>
                <a:t>O</a:t>
              </a:r>
              <a:endParaRPr lang="en-US" altLang="en-US" sz="20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205" name="Oval 34"/>
            <p:cNvSpPr>
              <a:spLocks noChangeAspect="1"/>
            </p:cNvSpPr>
            <p:nvPr/>
          </p:nvSpPr>
          <p:spPr>
            <a:xfrm>
              <a:off x="4320" y="1248"/>
              <a:ext cx="466" cy="46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sz="2000" dirty="0">
                  <a:solidFill>
                    <a:schemeClr val="tx2"/>
                  </a:solidFill>
                  <a:latin typeface="Arial" panose="020B0604020202020204" pitchFamily="34" charset="0"/>
                </a:rPr>
                <a:t>K</a:t>
              </a:r>
              <a:endParaRPr lang="en-US" altLang="en-US" sz="20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0194" name="Group 35"/>
          <p:cNvGrpSpPr/>
          <p:nvPr/>
        </p:nvGrpSpPr>
        <p:grpSpPr>
          <a:xfrm>
            <a:off x="6961188" y="5040313"/>
            <a:ext cx="1273175" cy="1273175"/>
            <a:chOff x="4368" y="3216"/>
            <a:chExt cx="802" cy="802"/>
          </a:xfrm>
        </p:grpSpPr>
        <p:sp>
          <p:nvSpPr>
            <p:cNvPr id="50202" name="Oval 36"/>
            <p:cNvSpPr>
              <a:spLocks noChangeAspect="1"/>
            </p:cNvSpPr>
            <p:nvPr/>
          </p:nvSpPr>
          <p:spPr>
            <a:xfrm>
              <a:off x="4704" y="3216"/>
              <a:ext cx="466" cy="46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sz="2000" dirty="0">
                  <a:solidFill>
                    <a:schemeClr val="tx2"/>
                  </a:solidFill>
                  <a:latin typeface="Arial" panose="020B0604020202020204" pitchFamily="34" charset="0"/>
                </a:rPr>
                <a:t>K</a:t>
              </a:r>
              <a:endParaRPr lang="en-US" altLang="en-US" sz="20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0213" name="Oval 37"/>
            <p:cNvSpPr>
              <a:spLocks noChangeAspect="1" noChangeArrowheads="1"/>
            </p:cNvSpPr>
            <p:nvPr/>
          </p:nvSpPr>
          <p:spPr bwMode="auto">
            <a:xfrm>
              <a:off x="4368" y="3552"/>
              <a:ext cx="466" cy="46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H</a:t>
              </a:r>
              <a:endPara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690215" name="Rectangle 39"/>
          <p:cNvSpPr>
            <a:spLocks noChangeAspect="1" noChangeArrowheads="1"/>
          </p:cNvSpPr>
          <p:nvPr/>
        </p:nvSpPr>
        <p:spPr bwMode="auto">
          <a:xfrm>
            <a:off x="4167188" y="3697288"/>
            <a:ext cx="73977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Flame Chain Broken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0196" name="Rectangle 41"/>
          <p:cNvSpPr/>
          <p:nvPr/>
        </p:nvSpPr>
        <p:spPr>
          <a:xfrm>
            <a:off x="1039813" y="2655888"/>
            <a:ext cx="1600200" cy="5334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Oxygen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0197" name="Rectangle 42"/>
          <p:cNvSpPr/>
          <p:nvPr/>
        </p:nvSpPr>
        <p:spPr>
          <a:xfrm>
            <a:off x="968375" y="5467350"/>
            <a:ext cx="1600200" cy="5334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Fuel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cxnSp>
        <p:nvCxnSpPr>
          <p:cNvPr id="50198" name="AutoShape 43"/>
          <p:cNvCxnSpPr>
            <a:stCxn id="50196" idx="3"/>
          </p:cNvCxnSpPr>
          <p:nvPr/>
        </p:nvCxnSpPr>
        <p:spPr>
          <a:xfrm flipV="1">
            <a:off x="2640013" y="2417763"/>
            <a:ext cx="1016000" cy="504825"/>
          </a:xfrm>
          <a:prstGeom prst="straightConnector1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triangle" w="lg" len="lg"/>
          </a:ln>
        </p:spPr>
      </p:cxnSp>
      <p:cxnSp>
        <p:nvCxnSpPr>
          <p:cNvPr id="50199" name="AutoShape 44"/>
          <p:cNvCxnSpPr/>
          <p:nvPr/>
        </p:nvCxnSpPr>
        <p:spPr>
          <a:xfrm>
            <a:off x="2324100" y="5857875"/>
            <a:ext cx="1016000" cy="430213"/>
          </a:xfrm>
          <a:prstGeom prst="straightConnector1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triangle" w="lg" len="lg"/>
          </a:ln>
        </p:spPr>
      </p:cxnSp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50201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080"/>
          <p:cNvSpPr/>
          <p:nvPr/>
        </p:nvSpPr>
        <p:spPr>
          <a:xfrm>
            <a:off x="6172200" y="3200400"/>
            <a:ext cx="2590800" cy="14478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Chain Carriers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O, H &amp; OH Remove from the Flame Chain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94275" name="Rectangle 2051"/>
          <p:cNvSpPr>
            <a:spLocks noChangeArrowheads="1"/>
          </p:cNvSpPr>
          <p:nvPr/>
        </p:nvSpPr>
        <p:spPr bwMode="auto">
          <a:xfrm>
            <a:off x="990600" y="0"/>
            <a:ext cx="76930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How It Works:</a:t>
            </a:r>
            <a:endParaRPr kumimoji="1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94276" name="Rectangle 205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Extinguishing Actions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4277" name="Oval 2053"/>
          <p:cNvSpPr>
            <a:spLocks noChangeAspect="1" noChangeArrowheads="1"/>
          </p:cNvSpPr>
          <p:nvPr/>
        </p:nvSpPr>
        <p:spPr bwMode="auto">
          <a:xfrm>
            <a:off x="3333750" y="1898650"/>
            <a:ext cx="742950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94278" name="Oval 2054"/>
          <p:cNvSpPr>
            <a:spLocks noChangeAspect="1" noChangeArrowheads="1"/>
          </p:cNvSpPr>
          <p:nvPr/>
        </p:nvSpPr>
        <p:spPr bwMode="auto">
          <a:xfrm>
            <a:off x="4200525" y="1898650"/>
            <a:ext cx="741363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94279" name="Oval 2055"/>
          <p:cNvSpPr>
            <a:spLocks noChangeAspect="1" noChangeArrowheads="1"/>
          </p:cNvSpPr>
          <p:nvPr/>
        </p:nvSpPr>
        <p:spPr bwMode="auto">
          <a:xfrm>
            <a:off x="5065713" y="1898650"/>
            <a:ext cx="741363" cy="74295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1" lang="en-US" sz="2400" b="0" i="0" u="none" strike="noStrike" kern="1200" cap="none" spc="0" normalizeH="0" baseline="-25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208" name="Oval 2056"/>
          <p:cNvSpPr>
            <a:spLocks noChangeAspect="1"/>
          </p:cNvSpPr>
          <p:nvPr/>
        </p:nvSpPr>
        <p:spPr>
          <a:xfrm>
            <a:off x="3333750" y="5734050"/>
            <a:ext cx="742950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09" name="Oval 2057"/>
          <p:cNvSpPr>
            <a:spLocks noChangeAspect="1"/>
          </p:cNvSpPr>
          <p:nvPr/>
        </p:nvSpPr>
        <p:spPr>
          <a:xfrm>
            <a:off x="4200525" y="5734050"/>
            <a:ext cx="741363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Fuel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10" name="Oval 2058"/>
          <p:cNvSpPr>
            <a:spLocks noChangeAspect="1"/>
          </p:cNvSpPr>
          <p:nvPr/>
        </p:nvSpPr>
        <p:spPr>
          <a:xfrm>
            <a:off x="5059363" y="5734050"/>
            <a:ext cx="741362" cy="742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51211" name="AutoShape 2059"/>
          <p:cNvCxnSpPr>
            <a:cxnSpLocks noChangeAspect="1"/>
            <a:stCxn id="694277" idx="4"/>
          </p:cNvCxnSpPr>
          <p:nvPr/>
        </p:nvCxnSpPr>
        <p:spPr>
          <a:xfrm>
            <a:off x="3705225" y="26416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1212" name="AutoShape 2060"/>
          <p:cNvCxnSpPr>
            <a:cxnSpLocks noChangeAspect="1"/>
            <a:endCxn id="51208" idx="0"/>
          </p:cNvCxnSpPr>
          <p:nvPr/>
        </p:nvCxnSpPr>
        <p:spPr>
          <a:xfrm>
            <a:off x="3705225" y="45593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1213" name="AutoShape 2061"/>
          <p:cNvCxnSpPr>
            <a:cxnSpLocks noChangeAspect="1"/>
            <a:stCxn id="694278" idx="4"/>
          </p:cNvCxnSpPr>
          <p:nvPr/>
        </p:nvCxnSpPr>
        <p:spPr>
          <a:xfrm>
            <a:off x="4570413" y="26416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1214" name="AutoShape 2062"/>
          <p:cNvCxnSpPr>
            <a:cxnSpLocks noChangeAspect="1"/>
            <a:stCxn id="694279" idx="4"/>
          </p:cNvCxnSpPr>
          <p:nvPr/>
        </p:nvCxnSpPr>
        <p:spPr>
          <a:xfrm>
            <a:off x="5437188" y="26416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1215" name="AutoShape 2063"/>
          <p:cNvCxnSpPr>
            <a:cxnSpLocks noChangeAspect="1"/>
            <a:endCxn id="51209" idx="0"/>
          </p:cNvCxnSpPr>
          <p:nvPr/>
        </p:nvCxnSpPr>
        <p:spPr>
          <a:xfrm>
            <a:off x="4570413" y="45593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1216" name="AutoShape 2064"/>
          <p:cNvCxnSpPr>
            <a:cxnSpLocks noChangeAspect="1"/>
            <a:endCxn id="51210" idx="0"/>
          </p:cNvCxnSpPr>
          <p:nvPr/>
        </p:nvCxnSpPr>
        <p:spPr>
          <a:xfrm>
            <a:off x="5430838" y="4559300"/>
            <a:ext cx="0" cy="11747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694299" name="Rectangle 2075"/>
          <p:cNvSpPr>
            <a:spLocks noChangeAspect="1" noChangeArrowheads="1"/>
          </p:cNvSpPr>
          <p:nvPr/>
        </p:nvSpPr>
        <p:spPr bwMode="auto">
          <a:xfrm>
            <a:off x="4167188" y="3697288"/>
            <a:ext cx="73977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Flame Chain Broken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218" name="Rectangle 2076"/>
          <p:cNvSpPr/>
          <p:nvPr/>
        </p:nvSpPr>
        <p:spPr>
          <a:xfrm>
            <a:off x="1090613" y="2760663"/>
            <a:ext cx="1600200" cy="5334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Oxygen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1219" name="Rectangle 2077"/>
          <p:cNvSpPr/>
          <p:nvPr/>
        </p:nvSpPr>
        <p:spPr>
          <a:xfrm>
            <a:off x="723900" y="5410200"/>
            <a:ext cx="1600200" cy="5334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Fuel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cxnSp>
        <p:nvCxnSpPr>
          <p:cNvPr id="51220" name="AutoShape 2078"/>
          <p:cNvCxnSpPr>
            <a:stCxn id="51218" idx="3"/>
          </p:cNvCxnSpPr>
          <p:nvPr/>
        </p:nvCxnSpPr>
        <p:spPr>
          <a:xfrm flipV="1">
            <a:off x="2690813" y="2522538"/>
            <a:ext cx="1016000" cy="504825"/>
          </a:xfrm>
          <a:prstGeom prst="straightConnector1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triangle" w="lg" len="lg"/>
          </a:ln>
        </p:spPr>
      </p:cxnSp>
      <p:cxnSp>
        <p:nvCxnSpPr>
          <p:cNvPr id="51221" name="AutoShape 2079"/>
          <p:cNvCxnSpPr>
            <a:stCxn id="51219" idx="3"/>
          </p:cNvCxnSpPr>
          <p:nvPr/>
        </p:nvCxnSpPr>
        <p:spPr>
          <a:xfrm>
            <a:off x="2324100" y="5676900"/>
            <a:ext cx="1016000" cy="430213"/>
          </a:xfrm>
          <a:prstGeom prst="straightConnector1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triangle" w="lg" len="lg"/>
          </a:ln>
        </p:spPr>
      </p:cxnSp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5122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69925"/>
            <a:ext cx="2832100" cy="83343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Advantages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990600" y="1427163"/>
            <a:ext cx="8229600" cy="475297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Zero ozone depletion potential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Zero global warming potential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No synthetic chemicals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No stored gases or liquids - No leakage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Non-corrosive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Non-conductive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Minimal residue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No low temperature thermal shock</a:t>
            </a: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Simple to design install &amp; maintain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Cost effective</a:t>
            </a:r>
            <a:endParaRPr lang="en-US" altLang="en-US" sz="2800" dirty="0"/>
          </a:p>
        </p:txBody>
      </p:sp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1236663" y="122238"/>
            <a:ext cx="737711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Technical Benefits</a:t>
            </a: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</a:t>
            </a:r>
            <a:endParaRPr kumimoji="1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2229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15200" cy="10668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 Effect On The Environment!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sz="half" idx="1"/>
          </p:nvPr>
        </p:nvSpPr>
        <p:spPr>
          <a:xfrm>
            <a:off x="1063625" y="1600200"/>
            <a:ext cx="7620000" cy="1371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/>
              <a:t>No effect on the ozone layer as Pyro</a:t>
            </a:r>
            <a:r>
              <a:rPr lang="en-US" altLang="en-US" sz="2000" b="1" i="1" dirty="0">
                <a:solidFill>
                  <a:schemeClr val="bg1"/>
                </a:solidFill>
              </a:rPr>
              <a:t> </a:t>
            </a:r>
            <a:r>
              <a:rPr lang="en-US" altLang="en-US" sz="2000" dirty="0"/>
              <a:t>in its molecular structure – zero GWP &amp; zero ODP.</a:t>
            </a:r>
            <a:r>
              <a:rPr lang="en-US" altLang="ja-JP" sz="2000" dirty="0">
                <a:latin typeface="Tahoma" panose="020B0604030504040204" pitchFamily="34" charset="0"/>
                <a:ea typeface="HGｺﾞｼｯｸE"/>
              </a:rPr>
              <a:t> PYRO</a:t>
            </a:r>
            <a:endParaRPr lang="en-US" altLang="ja-JP" sz="2000" dirty="0">
              <a:latin typeface="Tahoma" panose="020B0604030504040204" pitchFamily="34" charset="0"/>
              <a:ea typeface="HGｺﾞｼｯｸE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Tahoma" panose="020B0604030504040204" pitchFamily="34" charset="0"/>
                <a:ea typeface="HGｺﾞｼｯｸE"/>
              </a:rPr>
              <a:t>   </a:t>
            </a:r>
            <a:r>
              <a:rPr lang="en-US" altLang="ja-JP" sz="2000" dirty="0">
                <a:solidFill>
                  <a:srgbClr val="FF0000"/>
                </a:solidFill>
                <a:latin typeface="Tahoma" panose="020B0604030504040204" pitchFamily="34" charset="0"/>
                <a:ea typeface="HGｺﾞｼｯｸE"/>
              </a:rPr>
              <a:t>does not contain Chlorine, Fluorine, or </a:t>
            </a:r>
            <a:endParaRPr lang="en-US" altLang="ja-JP" sz="2000" dirty="0">
              <a:solidFill>
                <a:srgbClr val="FF0000"/>
              </a:solidFill>
              <a:latin typeface="Tahoma" panose="020B0604030504040204" pitchFamily="34" charset="0"/>
              <a:ea typeface="HGｺﾞｼｯｸE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  <a:latin typeface="Tahoma" panose="020B0604030504040204" pitchFamily="34" charset="0"/>
                <a:ea typeface="HGｺﾞｼｯｸE"/>
              </a:rPr>
              <a:t>   bromide </a:t>
            </a:r>
            <a:r>
              <a:rPr lang="en-US" altLang="ja-JP" sz="2000" dirty="0">
                <a:latin typeface="Tahoma" panose="020B0604030504040204" pitchFamily="34" charset="0"/>
                <a:ea typeface="HGｺﾞｼｯｸE"/>
              </a:rPr>
              <a:t>in its components</a:t>
            </a:r>
            <a:endParaRPr lang="en-US" altLang="ja-JP" sz="2000" dirty="0">
              <a:latin typeface="Tahoma" panose="020B0604030504040204" pitchFamily="34" charset="0"/>
              <a:ea typeface="HGｺﾞｼｯｸE"/>
            </a:endParaRPr>
          </a:p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endParaRPr lang="en-US" altLang="en-US" sz="2000" dirty="0"/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1030288" y="0"/>
            <a:ext cx="7653338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Benefits:</a:t>
            </a:r>
            <a:endParaRPr kumimoji="1"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325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950" y="3519488"/>
            <a:ext cx="261937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0" y="4398963"/>
            <a:ext cx="2705100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75" y="3276600"/>
            <a:ext cx="2571750" cy="290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6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A4DF29"/>
                </a:solidFill>
              </a:rPr>
            </a:fld>
            <a:endParaRPr lang="en-US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2"/>
          </p:nvPr>
        </p:nvSpPr>
        <p:spPr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4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628650"/>
            <a:ext cx="746760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Pressurised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Cylinders or Pipe Work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275" name="Rectangle 1027"/>
          <p:cNvSpPr>
            <a:spLocks noGrp="1"/>
          </p:cNvSpPr>
          <p:nvPr>
            <p:ph type="body" sz="half" idx="1"/>
          </p:nvPr>
        </p:nvSpPr>
        <p:spPr>
          <a:xfrm>
            <a:off x="1219200" y="1981200"/>
            <a:ext cx="3200400" cy="35814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</a:pPr>
            <a:r>
              <a:rPr lang="en-US" altLang="en-US" sz="2800" dirty="0"/>
              <a:t>Self Contained</a:t>
            </a:r>
            <a:endParaRPr lang="en-US" altLang="en-US" sz="2800" dirty="0"/>
          </a:p>
          <a:p>
            <a:pPr eaLnBrk="1" hangingPunct="1">
              <a:buClr>
                <a:schemeClr val="accent1"/>
              </a:buClr>
              <a:buSzPct val="80000"/>
              <a:buFontTx/>
              <a:buNone/>
            </a:pPr>
            <a:endParaRPr lang="en-US" altLang="en-US" sz="2800" dirty="0"/>
          </a:p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</a:pPr>
            <a:r>
              <a:rPr lang="en-US" altLang="en-US" sz="2800" dirty="0"/>
              <a:t>Zero Pressure</a:t>
            </a:r>
            <a:endParaRPr lang="en-US" altLang="en-US" sz="2800" dirty="0"/>
          </a:p>
          <a:p>
            <a:pPr eaLnBrk="1" hangingPunct="1">
              <a:buClr>
                <a:schemeClr val="accent1"/>
              </a:buClr>
              <a:buSzPct val="80000"/>
              <a:buFontTx/>
              <a:buNone/>
            </a:pPr>
            <a:endParaRPr lang="en-US" altLang="en-US" sz="2800" dirty="0"/>
          </a:p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</a:pPr>
            <a:r>
              <a:rPr lang="en-US" altLang="en-US" sz="2800" dirty="0"/>
              <a:t>Light &amp; Safe to Handle &amp; Transport</a:t>
            </a:r>
            <a:endParaRPr lang="en-US" altLang="en-US" sz="2800" dirty="0"/>
          </a:p>
        </p:txBody>
      </p:sp>
      <p:sp>
        <p:nvSpPr>
          <p:cNvPr id="734213" name="Rectangle 1029"/>
          <p:cNvSpPr>
            <a:spLocks noChangeArrowheads="1"/>
          </p:cNvSpPr>
          <p:nvPr/>
        </p:nvSpPr>
        <p:spPr bwMode="auto">
          <a:xfrm>
            <a:off x="1031875" y="53975"/>
            <a:ext cx="8110538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Benefits:</a:t>
            </a:r>
            <a:endParaRPr kumimoji="1"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4277" name="Picture 1030"/>
          <p:cNvPicPr>
            <a:picLocks noChangeAspect="1"/>
          </p:cNvPicPr>
          <p:nvPr>
            <p:ph type="clipArt" sz="half" idx="2"/>
          </p:nvPr>
        </p:nvPicPr>
        <p:blipFill>
          <a:blip r:embed="rId1"/>
          <a:srcRect b="1372"/>
          <a:stretch>
            <a:fillRect/>
          </a:stretch>
        </p:blipFill>
        <p:spPr>
          <a:xfrm>
            <a:off x="4648200" y="2616200"/>
            <a:ext cx="4038600" cy="2844800"/>
          </a:xfrm>
          <a:ln>
            <a:solidFill>
              <a:srgbClr val="FFFF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734216" name="Text Box 1032"/>
          <p:cNvSpPr txBox="1">
            <a:spLocks noChangeArrowheads="1"/>
          </p:cNvSpPr>
          <p:nvPr/>
        </p:nvSpPr>
        <p:spPr bwMode="auto">
          <a:xfrm>
            <a:off x="5192713" y="-76200"/>
            <a:ext cx="30289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sz="44800" kern="1200" cap="none" spc="0" normalizeH="0" baseline="0" noProof="0" dirty="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x</a:t>
            </a:r>
            <a:endParaRPr kumimoji="1" lang="en-US" sz="44800" kern="1200" cap="none" spc="0" normalizeH="0" baseline="0" noProof="0" dirty="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4279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A4DF29"/>
                </a:solidFill>
              </a:rPr>
            </a:fld>
            <a:endParaRPr lang="en-US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2"/>
          </p:nvPr>
        </p:nvSpPr>
        <p:spPr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3886200" y="6254750"/>
            <a:ext cx="2133600" cy="476250"/>
          </a:xfrm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/>
            <a:r>
              <a:rPr lang="en-US" altLang="ja-JP" sz="1400" dirty="0"/>
              <a:t>June 13, 2014</a:t>
            </a:r>
            <a:endParaRPr lang="ja-JP" altLang="en-US" sz="1400" dirty="0"/>
          </a:p>
        </p:txBody>
      </p:sp>
      <p:sp>
        <p:nvSpPr>
          <p:cNvPr id="55299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8918575" y="6254750"/>
            <a:ext cx="457200" cy="476250"/>
          </a:xfrm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400" dirty="0"/>
            </a:fld>
            <a:endParaRPr lang="ja-JP" altLang="en-US" sz="1400" dirty="0"/>
          </a:p>
        </p:txBody>
      </p:sp>
      <p:sp>
        <p:nvSpPr>
          <p:cNvPr id="55300" name="Text Box 2"/>
          <p:cNvSpPr txBox="1"/>
          <p:nvPr/>
        </p:nvSpPr>
        <p:spPr>
          <a:xfrm>
            <a:off x="1747838" y="912813"/>
            <a:ext cx="52514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ja-JP" sz="3200" dirty="0">
                <a:latin typeface="Tahoma" panose="020B0604030504040204" pitchFamily="34" charset="0"/>
              </a:rPr>
              <a:t>Compact and Weight Saving</a:t>
            </a:r>
            <a:endParaRPr lang="en-US" altLang="ja-JP" sz="3200" dirty="0">
              <a:latin typeface="Tahoma" panose="020B0604030504040204" pitchFamily="34" charset="0"/>
            </a:endParaRPr>
          </a:p>
        </p:txBody>
      </p:sp>
      <p:sp>
        <p:nvSpPr>
          <p:cNvPr id="55301" name="Text Box 3"/>
          <p:cNvSpPr txBox="1"/>
          <p:nvPr/>
        </p:nvSpPr>
        <p:spPr>
          <a:xfrm>
            <a:off x="1676400" y="69850"/>
            <a:ext cx="223837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ja-JP" sz="3600" b="1" dirty="0">
                <a:latin typeface="Tahoma" panose="020B0604030504040204" pitchFamily="34" charset="0"/>
              </a:rPr>
              <a:t>Benefits:</a:t>
            </a:r>
            <a:endParaRPr lang="en-US" altLang="ja-JP" sz="3600" b="1" dirty="0">
              <a:latin typeface="Tahoma" panose="020B0604030504040204" pitchFamily="34" charset="0"/>
            </a:endParaRPr>
          </a:p>
        </p:txBody>
      </p:sp>
      <p:graphicFrame>
        <p:nvGraphicFramePr>
          <p:cNvPr id="55302" name="Object 27"/>
          <p:cNvGraphicFramePr>
            <a:graphicFrameLocks noChangeAspect="1"/>
          </p:cNvGraphicFramePr>
          <p:nvPr/>
        </p:nvGraphicFramePr>
        <p:xfrm>
          <a:off x="1222375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" imgW="182245" imgH="775335" progId="FLW3Drawing">
                  <p:embed/>
                </p:oleObj>
              </mc:Choice>
              <mc:Fallback>
                <p:oleObj name="" r:id="rId1" imgW="182245" imgH="775335" progId="FLW3Drawing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22375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28"/>
          <p:cNvGraphicFramePr>
            <a:graphicFrameLocks noChangeAspect="1"/>
          </p:cNvGraphicFramePr>
          <p:nvPr/>
        </p:nvGraphicFramePr>
        <p:xfrm>
          <a:off x="1219200" y="2768600"/>
          <a:ext cx="1444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3" imgW="182245" imgH="775335" progId="FLW3Drawing">
                  <p:embed/>
                </p:oleObj>
              </mc:Choice>
              <mc:Fallback>
                <p:oleObj name="" r:id="rId3" imgW="182245" imgH="775335" progId="FLW3Drawing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768600"/>
                        <a:ext cx="144463" cy="633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29"/>
          <p:cNvGraphicFramePr>
            <a:graphicFrameLocks noChangeAspect="1"/>
          </p:cNvGraphicFramePr>
          <p:nvPr/>
        </p:nvGraphicFramePr>
        <p:xfrm>
          <a:off x="1222375" y="35036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5" imgW="182245" imgH="775335" progId="FLW3Drawing">
                  <p:embed/>
                </p:oleObj>
              </mc:Choice>
              <mc:Fallback>
                <p:oleObj name="" r:id="rId5" imgW="182245" imgH="775335" progId="FLW3Drawing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2375" y="35036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30"/>
          <p:cNvGraphicFramePr>
            <a:graphicFrameLocks noChangeAspect="1"/>
          </p:cNvGraphicFramePr>
          <p:nvPr/>
        </p:nvGraphicFramePr>
        <p:xfrm>
          <a:off x="1219200" y="4164013"/>
          <a:ext cx="15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7" imgW="196850" imgH="836930" progId="FLW3Drawing">
                  <p:embed/>
                </p:oleObj>
              </mc:Choice>
              <mc:Fallback>
                <p:oleObj name="" r:id="rId7" imgW="196850" imgH="836930" progId="FLW3Drawing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200" y="4164013"/>
                        <a:ext cx="15240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31"/>
          <p:cNvGraphicFramePr>
            <a:graphicFrameLocks noChangeAspect="1"/>
          </p:cNvGraphicFramePr>
          <p:nvPr/>
        </p:nvGraphicFramePr>
        <p:xfrm>
          <a:off x="12192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9" imgW="182245" imgH="775335" progId="FLW3Drawing">
                  <p:embed/>
                </p:oleObj>
              </mc:Choice>
              <mc:Fallback>
                <p:oleObj name="" r:id="rId9" imgW="182245" imgH="775335" progId="FLW3Drawing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92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34"/>
          <p:cNvGraphicFramePr>
            <a:graphicFrameLocks noChangeAspect="1"/>
          </p:cNvGraphicFramePr>
          <p:nvPr/>
        </p:nvGraphicFramePr>
        <p:xfrm>
          <a:off x="1219200" y="2058988"/>
          <a:ext cx="1936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1" imgW="196215" imgH="632460" progId="FLW3Drawing">
                  <p:embed/>
                </p:oleObj>
              </mc:Choice>
              <mc:Fallback>
                <p:oleObj name="" r:id="rId11" imgW="196215" imgH="632460" progId="FLW3Drawing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19200" y="2058988"/>
                        <a:ext cx="193675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8" name="Object 36"/>
          <p:cNvGraphicFramePr>
            <a:graphicFrameLocks noChangeAspect="1"/>
          </p:cNvGraphicFramePr>
          <p:nvPr/>
        </p:nvGraphicFramePr>
        <p:xfrm>
          <a:off x="1371600" y="2768600"/>
          <a:ext cx="1444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3" imgW="182245" imgH="775335" progId="FLW3Drawing">
                  <p:embed/>
                </p:oleObj>
              </mc:Choice>
              <mc:Fallback>
                <p:oleObj name="" r:id="rId13" imgW="182245" imgH="775335" progId="FLW3Drawing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768600"/>
                        <a:ext cx="144463" cy="633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Object 37"/>
          <p:cNvGraphicFramePr>
            <a:graphicFrameLocks noChangeAspect="1"/>
          </p:cNvGraphicFramePr>
          <p:nvPr/>
        </p:nvGraphicFramePr>
        <p:xfrm>
          <a:off x="1524000" y="2768600"/>
          <a:ext cx="1444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14" imgW="182245" imgH="775335" progId="FLW3Drawing">
                  <p:embed/>
                </p:oleObj>
              </mc:Choice>
              <mc:Fallback>
                <p:oleObj name="" r:id="rId14" imgW="182245" imgH="775335" progId="FLW3Drawing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768600"/>
                        <a:ext cx="144463" cy="633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38"/>
          <p:cNvGraphicFramePr>
            <a:graphicFrameLocks noChangeAspect="1"/>
          </p:cNvGraphicFramePr>
          <p:nvPr/>
        </p:nvGraphicFramePr>
        <p:xfrm>
          <a:off x="1676400" y="2768600"/>
          <a:ext cx="1444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5" imgW="182245" imgH="775335" progId="FLW3Drawing">
                  <p:embed/>
                </p:oleObj>
              </mc:Choice>
              <mc:Fallback>
                <p:oleObj name="" r:id="rId15" imgW="182245" imgH="775335" progId="FLW3Drawing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768600"/>
                        <a:ext cx="144463" cy="633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1" name="Object 39"/>
          <p:cNvGraphicFramePr>
            <a:graphicFrameLocks noChangeAspect="1"/>
          </p:cNvGraphicFramePr>
          <p:nvPr/>
        </p:nvGraphicFramePr>
        <p:xfrm>
          <a:off x="1374775" y="35036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16" imgW="182245" imgH="775335" progId="FLW3Drawing">
                  <p:embed/>
                </p:oleObj>
              </mc:Choice>
              <mc:Fallback>
                <p:oleObj name="" r:id="rId16" imgW="182245" imgH="775335" progId="FLW3Drawing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4775" y="35036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2" name="Object 40"/>
          <p:cNvGraphicFramePr>
            <a:graphicFrameLocks noChangeAspect="1"/>
          </p:cNvGraphicFramePr>
          <p:nvPr/>
        </p:nvGraphicFramePr>
        <p:xfrm>
          <a:off x="1527175" y="35036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17" imgW="182245" imgH="775335" progId="FLW3Drawing">
                  <p:embed/>
                </p:oleObj>
              </mc:Choice>
              <mc:Fallback>
                <p:oleObj name="" r:id="rId17" imgW="182245" imgH="775335" progId="FLW3Drawing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7175" y="35036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3" name="Object 41"/>
          <p:cNvGraphicFramePr>
            <a:graphicFrameLocks noChangeAspect="1"/>
          </p:cNvGraphicFramePr>
          <p:nvPr/>
        </p:nvGraphicFramePr>
        <p:xfrm>
          <a:off x="1679575" y="35036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8" imgW="182245" imgH="775335" progId="FLW3Drawing">
                  <p:embed/>
                </p:oleObj>
              </mc:Choice>
              <mc:Fallback>
                <p:oleObj name="" r:id="rId18" imgW="182245" imgH="775335" progId="FLW3Drawing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9575" y="35036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4" name="Object 42"/>
          <p:cNvGraphicFramePr>
            <a:graphicFrameLocks noChangeAspect="1"/>
          </p:cNvGraphicFramePr>
          <p:nvPr/>
        </p:nvGraphicFramePr>
        <p:xfrm>
          <a:off x="1831975" y="35036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19" imgW="182245" imgH="775335" progId="FLW3Drawing">
                  <p:embed/>
                </p:oleObj>
              </mc:Choice>
              <mc:Fallback>
                <p:oleObj name="" r:id="rId19" imgW="182245" imgH="775335" progId="FLW3Drawing">
                  <p:embed/>
                  <p:pic>
                    <p:nvPicPr>
                      <p:cNvPr id="0" name="Picture 31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1975" y="35036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5" name="Object 43"/>
          <p:cNvGraphicFramePr>
            <a:graphicFrameLocks noChangeAspect="1"/>
          </p:cNvGraphicFramePr>
          <p:nvPr/>
        </p:nvGraphicFramePr>
        <p:xfrm>
          <a:off x="1984375" y="35036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20" imgW="182245" imgH="775335" progId="FLW3Drawing">
                  <p:embed/>
                </p:oleObj>
              </mc:Choice>
              <mc:Fallback>
                <p:oleObj name="" r:id="rId20" imgW="182245" imgH="775335" progId="FLW3Drawing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4375" y="35036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6" name="Object 44"/>
          <p:cNvGraphicFramePr>
            <a:graphicFrameLocks noChangeAspect="1"/>
          </p:cNvGraphicFramePr>
          <p:nvPr/>
        </p:nvGraphicFramePr>
        <p:xfrm>
          <a:off x="1371600" y="4164013"/>
          <a:ext cx="15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21" imgW="196850" imgH="836930" progId="FLW3Drawing">
                  <p:embed/>
                </p:oleObj>
              </mc:Choice>
              <mc:Fallback>
                <p:oleObj name="" r:id="rId21" imgW="196850" imgH="836930" progId="FLW3Drawing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00" y="4164013"/>
                        <a:ext cx="15240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7" name="Object 45"/>
          <p:cNvGraphicFramePr>
            <a:graphicFrameLocks noChangeAspect="1"/>
          </p:cNvGraphicFramePr>
          <p:nvPr/>
        </p:nvGraphicFramePr>
        <p:xfrm>
          <a:off x="1524000" y="4164013"/>
          <a:ext cx="15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22" imgW="196850" imgH="836930" progId="FLW3Drawing">
                  <p:embed/>
                </p:oleObj>
              </mc:Choice>
              <mc:Fallback>
                <p:oleObj name="" r:id="rId22" imgW="196850" imgH="836930" progId="FLW3Drawing">
                  <p:embed/>
                  <p:pic>
                    <p:nvPicPr>
                      <p:cNvPr id="0" name="Picture 31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0" y="4164013"/>
                        <a:ext cx="15240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8" name="Object 46"/>
          <p:cNvGraphicFramePr>
            <a:graphicFrameLocks noChangeAspect="1"/>
          </p:cNvGraphicFramePr>
          <p:nvPr/>
        </p:nvGraphicFramePr>
        <p:xfrm>
          <a:off x="1676400" y="4164013"/>
          <a:ext cx="15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23" imgW="196850" imgH="836930" progId="FLW3Drawing">
                  <p:embed/>
                </p:oleObj>
              </mc:Choice>
              <mc:Fallback>
                <p:oleObj name="" r:id="rId23" imgW="196850" imgH="836930" progId="FLW3Drawing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6400" y="4164013"/>
                        <a:ext cx="15240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9" name="Object 47"/>
          <p:cNvGraphicFramePr>
            <a:graphicFrameLocks noChangeAspect="1"/>
          </p:cNvGraphicFramePr>
          <p:nvPr/>
        </p:nvGraphicFramePr>
        <p:xfrm>
          <a:off x="1828800" y="4164013"/>
          <a:ext cx="15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" r:id="rId24" imgW="196850" imgH="836930" progId="FLW3Drawing">
                  <p:embed/>
                </p:oleObj>
              </mc:Choice>
              <mc:Fallback>
                <p:oleObj name="" r:id="rId24" imgW="196850" imgH="836930" progId="FLW3Drawing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8800" y="4164013"/>
                        <a:ext cx="15240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0" name="Object 48"/>
          <p:cNvGraphicFramePr>
            <a:graphicFrameLocks noChangeAspect="1"/>
          </p:cNvGraphicFramePr>
          <p:nvPr/>
        </p:nvGraphicFramePr>
        <p:xfrm>
          <a:off x="1981200" y="4164013"/>
          <a:ext cx="15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25" imgW="196850" imgH="836930" progId="FLW3Drawing">
                  <p:embed/>
                </p:oleObj>
              </mc:Choice>
              <mc:Fallback>
                <p:oleObj name="" r:id="rId25" imgW="196850" imgH="836930" progId="FLW3Drawing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4164013"/>
                        <a:ext cx="15240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1" name="Object 49"/>
          <p:cNvGraphicFramePr>
            <a:graphicFrameLocks noChangeAspect="1"/>
          </p:cNvGraphicFramePr>
          <p:nvPr/>
        </p:nvGraphicFramePr>
        <p:xfrm>
          <a:off x="2133600" y="4164013"/>
          <a:ext cx="15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" r:id="rId26" imgW="196850" imgH="836930" progId="FLW3Drawing">
                  <p:embed/>
                </p:oleObj>
              </mc:Choice>
              <mc:Fallback>
                <p:oleObj name="" r:id="rId26" imgW="196850" imgH="836930" progId="FLW3Drawing">
                  <p:embed/>
                  <p:pic>
                    <p:nvPicPr>
                      <p:cNvPr id="0" name="Picture 31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4164013"/>
                        <a:ext cx="15240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2" name="Object 50"/>
          <p:cNvGraphicFramePr>
            <a:graphicFrameLocks noChangeAspect="1"/>
          </p:cNvGraphicFramePr>
          <p:nvPr/>
        </p:nvGraphicFramePr>
        <p:xfrm>
          <a:off x="2286000" y="4164013"/>
          <a:ext cx="15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" r:id="rId27" imgW="196850" imgH="836930" progId="FLW3Drawing">
                  <p:embed/>
                </p:oleObj>
              </mc:Choice>
              <mc:Fallback>
                <p:oleObj name="" r:id="rId27" imgW="196850" imgH="836930" progId="FLW3Drawing">
                  <p:embed/>
                  <p:pic>
                    <p:nvPicPr>
                      <p:cNvPr id="0" name="Picture 313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4164013"/>
                        <a:ext cx="15240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3" name="Object 51"/>
          <p:cNvGraphicFramePr>
            <a:graphicFrameLocks noChangeAspect="1"/>
          </p:cNvGraphicFramePr>
          <p:nvPr/>
        </p:nvGraphicFramePr>
        <p:xfrm>
          <a:off x="1374775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28" imgW="182245" imgH="775335" progId="FLW3Drawing">
                  <p:embed/>
                </p:oleObj>
              </mc:Choice>
              <mc:Fallback>
                <p:oleObj name="" r:id="rId28" imgW="182245" imgH="775335" progId="FLW3Drawing">
                  <p:embed/>
                  <p:pic>
                    <p:nvPicPr>
                      <p:cNvPr id="0" name="Picture 31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4775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4" name="Object 52"/>
          <p:cNvGraphicFramePr>
            <a:graphicFrameLocks noChangeAspect="1"/>
          </p:cNvGraphicFramePr>
          <p:nvPr/>
        </p:nvGraphicFramePr>
        <p:xfrm>
          <a:off x="1527175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" r:id="rId29" imgW="182245" imgH="775335" progId="FLW3Drawing">
                  <p:embed/>
                </p:oleObj>
              </mc:Choice>
              <mc:Fallback>
                <p:oleObj name="" r:id="rId29" imgW="182245" imgH="775335" progId="FLW3Drawing">
                  <p:embed/>
                  <p:pic>
                    <p:nvPicPr>
                      <p:cNvPr id="0" name="Picture 31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7175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5" name="Object 53"/>
          <p:cNvGraphicFramePr>
            <a:graphicFrameLocks noChangeAspect="1"/>
          </p:cNvGraphicFramePr>
          <p:nvPr/>
        </p:nvGraphicFramePr>
        <p:xfrm>
          <a:off x="1679575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30" imgW="182245" imgH="775335" progId="FLW3Drawing">
                  <p:embed/>
                </p:oleObj>
              </mc:Choice>
              <mc:Fallback>
                <p:oleObj name="" r:id="rId30" imgW="182245" imgH="775335" progId="FLW3Drawing">
                  <p:embed/>
                  <p:pic>
                    <p:nvPicPr>
                      <p:cNvPr id="0" name="Picture 31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79575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6" name="Object 54"/>
          <p:cNvGraphicFramePr>
            <a:graphicFrameLocks noChangeAspect="1"/>
          </p:cNvGraphicFramePr>
          <p:nvPr/>
        </p:nvGraphicFramePr>
        <p:xfrm>
          <a:off x="1831975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31" imgW="182245" imgH="775335" progId="FLW3Drawing">
                  <p:embed/>
                </p:oleObj>
              </mc:Choice>
              <mc:Fallback>
                <p:oleObj name="" r:id="rId31" imgW="182245" imgH="775335" progId="FLW3Drawing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1975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7" name="Object 55"/>
          <p:cNvGraphicFramePr>
            <a:graphicFrameLocks noChangeAspect="1"/>
          </p:cNvGraphicFramePr>
          <p:nvPr/>
        </p:nvGraphicFramePr>
        <p:xfrm>
          <a:off x="1984375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" r:id="rId32" imgW="182245" imgH="775335" progId="FLW3Drawing">
                  <p:embed/>
                </p:oleObj>
              </mc:Choice>
              <mc:Fallback>
                <p:oleObj name="" r:id="rId32" imgW="182245" imgH="775335" progId="FLW3Drawing">
                  <p:embed/>
                  <p:pic>
                    <p:nvPicPr>
                      <p:cNvPr id="0" name="Picture 31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4375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8" name="Object 56"/>
          <p:cNvGraphicFramePr>
            <a:graphicFrameLocks noChangeAspect="1"/>
          </p:cNvGraphicFramePr>
          <p:nvPr/>
        </p:nvGraphicFramePr>
        <p:xfrm>
          <a:off x="2136775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3" imgW="182245" imgH="775335" progId="FLW3Drawing">
                  <p:embed/>
                </p:oleObj>
              </mc:Choice>
              <mc:Fallback>
                <p:oleObj name="" r:id="rId33" imgW="182245" imgH="775335" progId="FLW3Drawing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6775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9" name="Object 57"/>
          <p:cNvGraphicFramePr>
            <a:graphicFrameLocks noChangeAspect="1"/>
          </p:cNvGraphicFramePr>
          <p:nvPr/>
        </p:nvGraphicFramePr>
        <p:xfrm>
          <a:off x="2289175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34" imgW="182245" imgH="775335" progId="FLW3Drawing">
                  <p:embed/>
                </p:oleObj>
              </mc:Choice>
              <mc:Fallback>
                <p:oleObj name="" r:id="rId34" imgW="182245" imgH="775335" progId="FLW3Drawing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9175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30" name="Object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75" y="4951413"/>
            <a:ext cx="144463" cy="6334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5331" name="Object 59"/>
          <p:cNvGraphicFramePr>
            <a:graphicFrameLocks noChangeAspect="1"/>
          </p:cNvGraphicFramePr>
          <p:nvPr/>
        </p:nvGraphicFramePr>
        <p:xfrm>
          <a:off x="3055938" y="49514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35" imgW="182245" imgH="775335" progId="FLW3Drawing">
                  <p:embed/>
                </p:oleObj>
              </mc:Choice>
              <mc:Fallback>
                <p:oleObj name="" r:id="rId35" imgW="182245" imgH="775335" progId="FLW3Drawing">
                  <p:embed/>
                  <p:pic>
                    <p:nvPicPr>
                      <p:cNvPr id="0" name="Picture 312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55938" y="49514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2" name="Object 60"/>
          <p:cNvGraphicFramePr>
            <a:graphicFrameLocks noChangeAspect="1"/>
          </p:cNvGraphicFramePr>
          <p:nvPr/>
        </p:nvGraphicFramePr>
        <p:xfrm>
          <a:off x="2593975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" r:id="rId36" imgW="182245" imgH="775335" progId="FLW3Drawing">
                  <p:embed/>
                </p:oleObj>
              </mc:Choice>
              <mc:Fallback>
                <p:oleObj name="" r:id="rId36" imgW="182245" imgH="775335" progId="FLW3Drawing">
                  <p:embed/>
                  <p:pic>
                    <p:nvPicPr>
                      <p:cNvPr id="0" name="Picture 31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93975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3" name="Object 61"/>
          <p:cNvGraphicFramePr>
            <a:graphicFrameLocks noChangeAspect="1"/>
          </p:cNvGraphicFramePr>
          <p:nvPr/>
        </p:nvGraphicFramePr>
        <p:xfrm>
          <a:off x="2895600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" r:id="rId37" imgW="182245" imgH="775335" progId="FLW3Drawing">
                  <p:embed/>
                </p:oleObj>
              </mc:Choice>
              <mc:Fallback>
                <p:oleObj name="" r:id="rId37" imgW="182245" imgH="775335" progId="FLW3Drawing">
                  <p:embed/>
                  <p:pic>
                    <p:nvPicPr>
                      <p:cNvPr id="0" name="Picture 31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95600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4" name="Object 62"/>
          <p:cNvGraphicFramePr>
            <a:graphicFrameLocks noChangeAspect="1"/>
          </p:cNvGraphicFramePr>
          <p:nvPr/>
        </p:nvGraphicFramePr>
        <p:xfrm>
          <a:off x="2751138" y="49514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" r:id="rId38" imgW="182245" imgH="775335" progId="FLW3Drawing">
                  <p:embed/>
                </p:oleObj>
              </mc:Choice>
              <mc:Fallback>
                <p:oleObj name="" r:id="rId38" imgW="182245" imgH="775335" progId="FLW3Drawing">
                  <p:embed/>
                  <p:pic>
                    <p:nvPicPr>
                      <p:cNvPr id="0" name="Picture 31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51138" y="49514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5" name="Object 63"/>
          <p:cNvGraphicFramePr>
            <a:graphicFrameLocks noChangeAspect="1"/>
          </p:cNvGraphicFramePr>
          <p:nvPr/>
        </p:nvGraphicFramePr>
        <p:xfrm>
          <a:off x="3200400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39" imgW="182245" imgH="775335" progId="FLW3Drawing">
                  <p:embed/>
                </p:oleObj>
              </mc:Choice>
              <mc:Fallback>
                <p:oleObj name="" r:id="rId39" imgW="182245" imgH="775335" progId="FLW3Drawing">
                  <p:embed/>
                  <p:pic>
                    <p:nvPicPr>
                      <p:cNvPr id="0" name="Picture 31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00400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6" name="Object 68"/>
          <p:cNvGraphicFramePr>
            <a:graphicFrameLocks noChangeAspect="1"/>
          </p:cNvGraphicFramePr>
          <p:nvPr/>
        </p:nvGraphicFramePr>
        <p:xfrm>
          <a:off x="3352800" y="49514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40" imgW="182245" imgH="775335" progId="FLW3Drawing">
                  <p:embed/>
                </p:oleObj>
              </mc:Choice>
              <mc:Fallback>
                <p:oleObj name="" r:id="rId40" imgW="182245" imgH="775335" progId="FLW3Drawing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52800" y="49514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7" name="Object 69"/>
          <p:cNvGraphicFramePr>
            <a:graphicFrameLocks noChangeAspect="1"/>
          </p:cNvGraphicFramePr>
          <p:nvPr/>
        </p:nvGraphicFramePr>
        <p:xfrm>
          <a:off x="13716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41" imgW="182245" imgH="775335" progId="FLW3Drawing">
                  <p:embed/>
                </p:oleObj>
              </mc:Choice>
              <mc:Fallback>
                <p:oleObj name="" r:id="rId41" imgW="182245" imgH="775335" progId="FLW3Drawing">
                  <p:embed/>
                  <p:pic>
                    <p:nvPicPr>
                      <p:cNvPr id="0" name="Picture 31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16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8" name="Object 70"/>
          <p:cNvGraphicFramePr>
            <a:graphicFrameLocks noChangeAspect="1"/>
          </p:cNvGraphicFramePr>
          <p:nvPr/>
        </p:nvGraphicFramePr>
        <p:xfrm>
          <a:off x="15240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" r:id="rId42" imgW="182245" imgH="775335" progId="FLW3Drawing">
                  <p:embed/>
                </p:oleObj>
              </mc:Choice>
              <mc:Fallback>
                <p:oleObj name="" r:id="rId42" imgW="182245" imgH="775335" progId="FLW3Drawing">
                  <p:embed/>
                  <p:pic>
                    <p:nvPicPr>
                      <p:cNvPr id="0" name="Picture 31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0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9" name="Object 71"/>
          <p:cNvGraphicFramePr>
            <a:graphicFrameLocks noChangeAspect="1"/>
          </p:cNvGraphicFramePr>
          <p:nvPr/>
        </p:nvGraphicFramePr>
        <p:xfrm>
          <a:off x="16764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43" imgW="182245" imgH="775335" progId="FLW3Drawing">
                  <p:embed/>
                </p:oleObj>
              </mc:Choice>
              <mc:Fallback>
                <p:oleObj name="" r:id="rId43" imgW="182245" imgH="775335" progId="FLW3Drawing">
                  <p:embed/>
                  <p:pic>
                    <p:nvPicPr>
                      <p:cNvPr id="0" name="Picture 31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64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0" name="Object 72"/>
          <p:cNvGraphicFramePr>
            <a:graphicFrameLocks noChangeAspect="1"/>
          </p:cNvGraphicFramePr>
          <p:nvPr/>
        </p:nvGraphicFramePr>
        <p:xfrm>
          <a:off x="18288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" r:id="rId44" imgW="182245" imgH="775335" progId="FLW3Drawing">
                  <p:embed/>
                </p:oleObj>
              </mc:Choice>
              <mc:Fallback>
                <p:oleObj name="" r:id="rId44" imgW="182245" imgH="775335" progId="FLW3Drawing">
                  <p:embed/>
                  <p:pic>
                    <p:nvPicPr>
                      <p:cNvPr id="0" name="Picture 31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88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1" name="Object 73"/>
          <p:cNvGraphicFramePr>
            <a:graphicFrameLocks noChangeAspect="1"/>
          </p:cNvGraphicFramePr>
          <p:nvPr/>
        </p:nvGraphicFramePr>
        <p:xfrm>
          <a:off x="19812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" r:id="rId45" imgW="182245" imgH="775335" progId="FLW3Drawing">
                  <p:embed/>
                </p:oleObj>
              </mc:Choice>
              <mc:Fallback>
                <p:oleObj name="" r:id="rId45" imgW="182245" imgH="775335" progId="FLW3Drawing">
                  <p:embed/>
                  <p:pic>
                    <p:nvPicPr>
                      <p:cNvPr id="0" name="Picture 31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12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2" name="Object 74"/>
          <p:cNvGraphicFramePr>
            <a:graphicFrameLocks noChangeAspect="1"/>
          </p:cNvGraphicFramePr>
          <p:nvPr/>
        </p:nvGraphicFramePr>
        <p:xfrm>
          <a:off x="21415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46" imgW="182245" imgH="775335" progId="FLW3Drawing">
                  <p:embed/>
                </p:oleObj>
              </mc:Choice>
              <mc:Fallback>
                <p:oleObj name="" r:id="rId46" imgW="182245" imgH="775335" progId="FLW3Drawing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415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3" name="Object 75"/>
          <p:cNvGraphicFramePr>
            <a:graphicFrameLocks noChangeAspect="1"/>
          </p:cNvGraphicFramePr>
          <p:nvPr/>
        </p:nvGraphicFramePr>
        <p:xfrm>
          <a:off x="22939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47" imgW="182245" imgH="775335" progId="FLW3Drawing">
                  <p:embed/>
                </p:oleObj>
              </mc:Choice>
              <mc:Fallback>
                <p:oleObj name="" r:id="rId47" imgW="182245" imgH="775335" progId="FLW3Drawing">
                  <p:embed/>
                  <p:pic>
                    <p:nvPicPr>
                      <p:cNvPr id="0" name="Picture 31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939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4" name="Object 76"/>
          <p:cNvGraphicFramePr>
            <a:graphicFrameLocks noChangeAspect="1"/>
          </p:cNvGraphicFramePr>
          <p:nvPr/>
        </p:nvGraphicFramePr>
        <p:xfrm>
          <a:off x="24463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" r:id="rId48" imgW="182245" imgH="775335" progId="FLW3Drawing">
                  <p:embed/>
                </p:oleObj>
              </mc:Choice>
              <mc:Fallback>
                <p:oleObj name="" r:id="rId48" imgW="182245" imgH="775335" progId="FLW3Drawing">
                  <p:embed/>
                  <p:pic>
                    <p:nvPicPr>
                      <p:cNvPr id="0" name="Picture 31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463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5" name="Object 77"/>
          <p:cNvGraphicFramePr>
            <a:graphicFrameLocks noChangeAspect="1"/>
          </p:cNvGraphicFramePr>
          <p:nvPr/>
        </p:nvGraphicFramePr>
        <p:xfrm>
          <a:off x="25987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" r:id="rId49" imgW="182245" imgH="775335" progId="FLW3Drawing">
                  <p:embed/>
                </p:oleObj>
              </mc:Choice>
              <mc:Fallback>
                <p:oleObj name="" r:id="rId49" imgW="182245" imgH="775335" progId="FLW3Drawing">
                  <p:embed/>
                  <p:pic>
                    <p:nvPicPr>
                      <p:cNvPr id="0" name="Picture 316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87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6" name="Object 78"/>
          <p:cNvGraphicFramePr>
            <a:graphicFrameLocks noChangeAspect="1"/>
          </p:cNvGraphicFramePr>
          <p:nvPr/>
        </p:nvGraphicFramePr>
        <p:xfrm>
          <a:off x="27511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" r:id="rId50" imgW="182245" imgH="775335" progId="FLW3Drawing">
                  <p:embed/>
                </p:oleObj>
              </mc:Choice>
              <mc:Fallback>
                <p:oleObj name="" r:id="rId50" imgW="182245" imgH="775335" progId="FLW3Drawing">
                  <p:embed/>
                  <p:pic>
                    <p:nvPicPr>
                      <p:cNvPr id="0" name="Picture 316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511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7" name="Object 79"/>
          <p:cNvGraphicFramePr>
            <a:graphicFrameLocks noChangeAspect="1"/>
          </p:cNvGraphicFramePr>
          <p:nvPr/>
        </p:nvGraphicFramePr>
        <p:xfrm>
          <a:off x="29035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" r:id="rId51" imgW="182245" imgH="775335" progId="FLW3Drawing">
                  <p:embed/>
                </p:oleObj>
              </mc:Choice>
              <mc:Fallback>
                <p:oleObj name="" r:id="rId51" imgW="182245" imgH="775335" progId="FLW3Drawing">
                  <p:embed/>
                  <p:pic>
                    <p:nvPicPr>
                      <p:cNvPr id="0" name="Picture 314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035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8" name="Object 80"/>
          <p:cNvGraphicFramePr>
            <a:graphicFrameLocks noChangeAspect="1"/>
          </p:cNvGraphicFramePr>
          <p:nvPr/>
        </p:nvGraphicFramePr>
        <p:xfrm>
          <a:off x="30559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" r:id="rId52" imgW="182245" imgH="775335" progId="FLW3Drawing">
                  <p:embed/>
                </p:oleObj>
              </mc:Choice>
              <mc:Fallback>
                <p:oleObj name="" r:id="rId52" imgW="182245" imgH="775335" progId="FLW3Drawing">
                  <p:embed/>
                  <p:pic>
                    <p:nvPicPr>
                      <p:cNvPr id="0" name="Picture 315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559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9" name="Object 81"/>
          <p:cNvGraphicFramePr>
            <a:graphicFrameLocks noChangeAspect="1"/>
          </p:cNvGraphicFramePr>
          <p:nvPr/>
        </p:nvGraphicFramePr>
        <p:xfrm>
          <a:off x="32083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53" imgW="182245" imgH="775335" progId="FLW3Drawing">
                  <p:embed/>
                </p:oleObj>
              </mc:Choice>
              <mc:Fallback>
                <p:oleObj name="" r:id="rId53" imgW="182245" imgH="775335" progId="FLW3Drawing">
                  <p:embed/>
                  <p:pic>
                    <p:nvPicPr>
                      <p:cNvPr id="0" name="Picture 313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83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0" name="Object 82"/>
          <p:cNvGraphicFramePr>
            <a:graphicFrameLocks noChangeAspect="1"/>
          </p:cNvGraphicFramePr>
          <p:nvPr/>
        </p:nvGraphicFramePr>
        <p:xfrm>
          <a:off x="33607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" r:id="rId54" imgW="182245" imgH="775335" progId="FLW3Drawing">
                  <p:embed/>
                </p:oleObj>
              </mc:Choice>
              <mc:Fallback>
                <p:oleObj name="" r:id="rId54" imgW="182245" imgH="775335" progId="FLW3Drawing">
                  <p:embed/>
                  <p:pic>
                    <p:nvPicPr>
                      <p:cNvPr id="0" name="Picture 315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607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1" name="Object 83"/>
          <p:cNvGraphicFramePr>
            <a:graphicFrameLocks noChangeAspect="1"/>
          </p:cNvGraphicFramePr>
          <p:nvPr/>
        </p:nvGraphicFramePr>
        <p:xfrm>
          <a:off x="35131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" r:id="rId55" imgW="182245" imgH="775335" progId="FLW3Drawing">
                  <p:embed/>
                </p:oleObj>
              </mc:Choice>
              <mc:Fallback>
                <p:oleObj name="" r:id="rId55" imgW="182245" imgH="775335" progId="FLW3Drawing">
                  <p:embed/>
                  <p:pic>
                    <p:nvPicPr>
                      <p:cNvPr id="0" name="Picture 316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131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2" name="Object 84"/>
          <p:cNvGraphicFramePr>
            <a:graphicFrameLocks noChangeAspect="1"/>
          </p:cNvGraphicFramePr>
          <p:nvPr/>
        </p:nvGraphicFramePr>
        <p:xfrm>
          <a:off x="36655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" r:id="rId56" imgW="182245" imgH="775335" progId="FLW3Drawing">
                  <p:embed/>
                </p:oleObj>
              </mc:Choice>
              <mc:Fallback>
                <p:oleObj name="" r:id="rId56" imgW="182245" imgH="775335" progId="FLW3Drawing">
                  <p:embed/>
                  <p:pic>
                    <p:nvPicPr>
                      <p:cNvPr id="0" name="Picture 315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655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3" name="Object 85"/>
          <p:cNvGraphicFramePr>
            <a:graphicFrameLocks noChangeAspect="1"/>
          </p:cNvGraphicFramePr>
          <p:nvPr/>
        </p:nvGraphicFramePr>
        <p:xfrm>
          <a:off x="38179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" r:id="rId57" imgW="182245" imgH="775335" progId="FLW3Drawing">
                  <p:embed/>
                </p:oleObj>
              </mc:Choice>
              <mc:Fallback>
                <p:oleObj name="" r:id="rId57" imgW="182245" imgH="775335" progId="FLW3Drawing">
                  <p:embed/>
                  <p:pic>
                    <p:nvPicPr>
                      <p:cNvPr id="0" name="Picture 315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79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4" name="Object 86"/>
          <p:cNvGraphicFramePr>
            <a:graphicFrameLocks noChangeAspect="1"/>
          </p:cNvGraphicFramePr>
          <p:nvPr/>
        </p:nvGraphicFramePr>
        <p:xfrm>
          <a:off x="39703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58" imgW="182245" imgH="775335" progId="FLW3Drawing">
                  <p:embed/>
                </p:oleObj>
              </mc:Choice>
              <mc:Fallback>
                <p:oleObj name="" r:id="rId58" imgW="182245" imgH="775335" progId="FLW3Drawing">
                  <p:embed/>
                  <p:pic>
                    <p:nvPicPr>
                      <p:cNvPr id="0" name="Picture 314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703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5" name="Object 87"/>
          <p:cNvGraphicFramePr>
            <a:graphicFrameLocks noChangeAspect="1"/>
          </p:cNvGraphicFramePr>
          <p:nvPr/>
        </p:nvGraphicFramePr>
        <p:xfrm>
          <a:off x="41227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" r:id="rId59" imgW="182245" imgH="775335" progId="FLW3Drawing">
                  <p:embed/>
                </p:oleObj>
              </mc:Choice>
              <mc:Fallback>
                <p:oleObj name="" r:id="rId59" imgW="182245" imgH="775335" progId="FLW3Drawing">
                  <p:embed/>
                  <p:pic>
                    <p:nvPicPr>
                      <p:cNvPr id="0" name="Picture 316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27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6" name="Object 88"/>
          <p:cNvGraphicFramePr>
            <a:graphicFrameLocks noChangeAspect="1"/>
          </p:cNvGraphicFramePr>
          <p:nvPr/>
        </p:nvGraphicFramePr>
        <p:xfrm>
          <a:off x="42751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" r:id="rId60" imgW="182245" imgH="775335" progId="FLW3Drawing">
                  <p:embed/>
                </p:oleObj>
              </mc:Choice>
              <mc:Fallback>
                <p:oleObj name="" r:id="rId60" imgW="182245" imgH="775335" progId="FLW3Drawing">
                  <p:embed/>
                  <p:pic>
                    <p:nvPicPr>
                      <p:cNvPr id="0" name="Picture 315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751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7" name="Object 89"/>
          <p:cNvGraphicFramePr>
            <a:graphicFrameLocks noChangeAspect="1"/>
          </p:cNvGraphicFramePr>
          <p:nvPr/>
        </p:nvGraphicFramePr>
        <p:xfrm>
          <a:off x="44275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61" imgW="182245" imgH="775335" progId="FLW3Drawing">
                  <p:embed/>
                </p:oleObj>
              </mc:Choice>
              <mc:Fallback>
                <p:oleObj name="" r:id="rId61" imgW="182245" imgH="775335" progId="FLW3Drawing">
                  <p:embed/>
                  <p:pic>
                    <p:nvPicPr>
                      <p:cNvPr id="0" name="Picture 313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275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8" name="Object 90"/>
          <p:cNvGraphicFramePr>
            <a:graphicFrameLocks noChangeAspect="1"/>
          </p:cNvGraphicFramePr>
          <p:nvPr/>
        </p:nvGraphicFramePr>
        <p:xfrm>
          <a:off x="45799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" r:id="rId62" imgW="182245" imgH="775335" progId="FLW3Drawing">
                  <p:embed/>
                </p:oleObj>
              </mc:Choice>
              <mc:Fallback>
                <p:oleObj name="" r:id="rId62" imgW="182245" imgH="775335" progId="FLW3Drawing">
                  <p:embed/>
                  <p:pic>
                    <p:nvPicPr>
                      <p:cNvPr id="0" name="Picture 314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99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9" name="Object 91"/>
          <p:cNvGraphicFramePr>
            <a:graphicFrameLocks noChangeAspect="1"/>
          </p:cNvGraphicFramePr>
          <p:nvPr/>
        </p:nvGraphicFramePr>
        <p:xfrm>
          <a:off x="47323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" r:id="rId63" imgW="182245" imgH="775335" progId="FLW3Drawing">
                  <p:embed/>
                </p:oleObj>
              </mc:Choice>
              <mc:Fallback>
                <p:oleObj name="" r:id="rId63" imgW="182245" imgH="775335" progId="FLW3Drawing">
                  <p:embed/>
                  <p:pic>
                    <p:nvPicPr>
                      <p:cNvPr id="0" name="Picture 315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23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0" name="Object 94"/>
          <p:cNvGraphicFramePr>
            <a:graphicFrameLocks noChangeAspect="1"/>
          </p:cNvGraphicFramePr>
          <p:nvPr/>
        </p:nvGraphicFramePr>
        <p:xfrm>
          <a:off x="48768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64" imgW="182245" imgH="775335" progId="FLW3Drawing">
                  <p:embed/>
                </p:oleObj>
              </mc:Choice>
              <mc:Fallback>
                <p:oleObj name="" r:id="rId64" imgW="182245" imgH="775335" progId="FLW3Drawing">
                  <p:embed/>
                  <p:pic>
                    <p:nvPicPr>
                      <p:cNvPr id="0" name="Picture 314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1" name="Object 95"/>
          <p:cNvGraphicFramePr>
            <a:graphicFrameLocks noChangeAspect="1"/>
          </p:cNvGraphicFramePr>
          <p:nvPr/>
        </p:nvGraphicFramePr>
        <p:xfrm>
          <a:off x="50292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" r:id="rId65" imgW="182245" imgH="775335" progId="FLW3Drawing">
                  <p:embed/>
                </p:oleObj>
              </mc:Choice>
              <mc:Fallback>
                <p:oleObj name="" r:id="rId65" imgW="182245" imgH="775335" progId="FLW3Drawing">
                  <p:embed/>
                  <p:pic>
                    <p:nvPicPr>
                      <p:cNvPr id="0" name="Picture 314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92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2" name="Object 96"/>
          <p:cNvGraphicFramePr>
            <a:graphicFrameLocks noChangeAspect="1"/>
          </p:cNvGraphicFramePr>
          <p:nvPr/>
        </p:nvGraphicFramePr>
        <p:xfrm>
          <a:off x="51816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" r:id="rId66" imgW="182245" imgH="775335" progId="FLW3Drawing">
                  <p:embed/>
                </p:oleObj>
              </mc:Choice>
              <mc:Fallback>
                <p:oleObj name="" r:id="rId66" imgW="182245" imgH="775335" progId="FLW3Drawing">
                  <p:embed/>
                  <p:pic>
                    <p:nvPicPr>
                      <p:cNvPr id="0" name="Picture 31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16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3" name="Object 97"/>
          <p:cNvGraphicFramePr>
            <a:graphicFrameLocks noChangeAspect="1"/>
          </p:cNvGraphicFramePr>
          <p:nvPr/>
        </p:nvGraphicFramePr>
        <p:xfrm>
          <a:off x="53340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" r:id="rId67" imgW="182245" imgH="775335" progId="FLW3Drawing">
                  <p:embed/>
                </p:oleObj>
              </mc:Choice>
              <mc:Fallback>
                <p:oleObj name="" r:id="rId67" imgW="182245" imgH="775335" progId="FLW3Drawing">
                  <p:embed/>
                  <p:pic>
                    <p:nvPicPr>
                      <p:cNvPr id="0" name="Picture 314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4" name="Object 98"/>
          <p:cNvGraphicFramePr>
            <a:graphicFrameLocks noChangeAspect="1"/>
          </p:cNvGraphicFramePr>
          <p:nvPr/>
        </p:nvGraphicFramePr>
        <p:xfrm>
          <a:off x="54864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" r:id="rId68" imgW="182245" imgH="775335" progId="FLW3Drawing">
                  <p:embed/>
                </p:oleObj>
              </mc:Choice>
              <mc:Fallback>
                <p:oleObj name="" r:id="rId68" imgW="182245" imgH="775335" progId="FLW3Drawing">
                  <p:embed/>
                  <p:pic>
                    <p:nvPicPr>
                      <p:cNvPr id="0" name="Picture 316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864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5" name="Object 99"/>
          <p:cNvGraphicFramePr>
            <a:graphicFrameLocks noChangeAspect="1"/>
          </p:cNvGraphicFramePr>
          <p:nvPr/>
        </p:nvGraphicFramePr>
        <p:xfrm>
          <a:off x="5638800" y="5688013"/>
          <a:ext cx="144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" r:id="rId69" imgW="182245" imgH="775335" progId="FLW3Drawing">
                  <p:embed/>
                </p:oleObj>
              </mc:Choice>
              <mc:Fallback>
                <p:oleObj name="" r:id="rId69" imgW="182245" imgH="775335" progId="FLW3Drawing">
                  <p:embed/>
                  <p:pic>
                    <p:nvPicPr>
                      <p:cNvPr id="0" name="Picture 31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8800" y="5688013"/>
                        <a:ext cx="144463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6" name="Object 100"/>
          <p:cNvGraphicFramePr>
            <a:graphicFrameLocks noChangeAspect="1"/>
          </p:cNvGraphicFramePr>
          <p:nvPr/>
        </p:nvGraphicFramePr>
        <p:xfrm>
          <a:off x="57991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" r:id="rId70" imgW="182245" imgH="775335" progId="FLW3Drawing">
                  <p:embed/>
                </p:oleObj>
              </mc:Choice>
              <mc:Fallback>
                <p:oleObj name="" r:id="rId70" imgW="182245" imgH="775335" progId="FLW3Drawing">
                  <p:embed/>
                  <p:pic>
                    <p:nvPicPr>
                      <p:cNvPr id="0" name="Picture 316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91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7" name="Object 101"/>
          <p:cNvGraphicFramePr>
            <a:graphicFrameLocks noChangeAspect="1"/>
          </p:cNvGraphicFramePr>
          <p:nvPr/>
        </p:nvGraphicFramePr>
        <p:xfrm>
          <a:off x="59515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71" imgW="182245" imgH="775335" progId="FLW3Drawing">
                  <p:embed/>
                </p:oleObj>
              </mc:Choice>
              <mc:Fallback>
                <p:oleObj name="" r:id="rId71" imgW="182245" imgH="775335" progId="FLW3Drawing">
                  <p:embed/>
                  <p:pic>
                    <p:nvPicPr>
                      <p:cNvPr id="0" name="Picture 313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515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8" name="Object 102"/>
          <p:cNvGraphicFramePr>
            <a:graphicFrameLocks noChangeAspect="1"/>
          </p:cNvGraphicFramePr>
          <p:nvPr/>
        </p:nvGraphicFramePr>
        <p:xfrm>
          <a:off x="61039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" r:id="rId72" imgW="182245" imgH="775335" progId="FLW3Drawing">
                  <p:embed/>
                </p:oleObj>
              </mc:Choice>
              <mc:Fallback>
                <p:oleObj name="" r:id="rId72" imgW="182245" imgH="775335" progId="FLW3Drawing">
                  <p:embed/>
                  <p:pic>
                    <p:nvPicPr>
                      <p:cNvPr id="0" name="Picture 314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039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9" name="Object 103"/>
          <p:cNvGraphicFramePr>
            <a:graphicFrameLocks noChangeAspect="1"/>
          </p:cNvGraphicFramePr>
          <p:nvPr/>
        </p:nvGraphicFramePr>
        <p:xfrm>
          <a:off x="62563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" r:id="rId73" imgW="182245" imgH="775335" progId="FLW3Drawing">
                  <p:embed/>
                </p:oleObj>
              </mc:Choice>
              <mc:Fallback>
                <p:oleObj name="" r:id="rId73" imgW="182245" imgH="775335" progId="FLW3Drawing">
                  <p:embed/>
                  <p:pic>
                    <p:nvPicPr>
                      <p:cNvPr id="0" name="Picture 314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563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0" name="Object 104"/>
          <p:cNvGraphicFramePr>
            <a:graphicFrameLocks noChangeAspect="1"/>
          </p:cNvGraphicFramePr>
          <p:nvPr/>
        </p:nvGraphicFramePr>
        <p:xfrm>
          <a:off x="64087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" r:id="rId74" imgW="182245" imgH="775335" progId="FLW3Drawing">
                  <p:embed/>
                </p:oleObj>
              </mc:Choice>
              <mc:Fallback>
                <p:oleObj name="" r:id="rId74" imgW="182245" imgH="775335" progId="FLW3Drawing">
                  <p:embed/>
                  <p:pic>
                    <p:nvPicPr>
                      <p:cNvPr id="0" name="Picture 316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87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1" name="Object 105"/>
          <p:cNvGraphicFramePr>
            <a:graphicFrameLocks noChangeAspect="1"/>
          </p:cNvGraphicFramePr>
          <p:nvPr/>
        </p:nvGraphicFramePr>
        <p:xfrm>
          <a:off x="65611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" r:id="rId75" imgW="182245" imgH="775335" progId="FLW3Drawing">
                  <p:embed/>
                </p:oleObj>
              </mc:Choice>
              <mc:Fallback>
                <p:oleObj name="" r:id="rId75" imgW="182245" imgH="775335" progId="FLW3Drawing">
                  <p:embed/>
                  <p:pic>
                    <p:nvPicPr>
                      <p:cNvPr id="0" name="Picture 316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611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2" name="Object 106"/>
          <p:cNvGraphicFramePr>
            <a:graphicFrameLocks noChangeAspect="1"/>
          </p:cNvGraphicFramePr>
          <p:nvPr/>
        </p:nvGraphicFramePr>
        <p:xfrm>
          <a:off x="67135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76" imgW="182245" imgH="775335" progId="FLW3Drawing">
                  <p:embed/>
                </p:oleObj>
              </mc:Choice>
              <mc:Fallback>
                <p:oleObj name="" r:id="rId76" imgW="182245" imgH="775335" progId="FLW3Drawing">
                  <p:embed/>
                  <p:pic>
                    <p:nvPicPr>
                      <p:cNvPr id="0" name="Picture 313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35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3" name="Object 107"/>
          <p:cNvGraphicFramePr>
            <a:graphicFrameLocks noChangeAspect="1"/>
          </p:cNvGraphicFramePr>
          <p:nvPr/>
        </p:nvGraphicFramePr>
        <p:xfrm>
          <a:off x="68659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" r:id="rId77" imgW="182245" imgH="775335" progId="FLW3Drawing">
                  <p:embed/>
                </p:oleObj>
              </mc:Choice>
              <mc:Fallback>
                <p:oleObj name="" r:id="rId77" imgW="182245" imgH="775335" progId="FLW3Drawing">
                  <p:embed/>
                  <p:pic>
                    <p:nvPicPr>
                      <p:cNvPr id="0" name="Picture 315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659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4" name="Object 108"/>
          <p:cNvGraphicFramePr>
            <a:graphicFrameLocks noChangeAspect="1"/>
          </p:cNvGraphicFramePr>
          <p:nvPr/>
        </p:nvGraphicFramePr>
        <p:xfrm>
          <a:off x="70183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" r:id="rId78" imgW="182245" imgH="775335" progId="FLW3Drawing">
                  <p:embed/>
                </p:oleObj>
              </mc:Choice>
              <mc:Fallback>
                <p:oleObj name="" r:id="rId78" imgW="182245" imgH="775335" progId="FLW3Drawing">
                  <p:embed/>
                  <p:pic>
                    <p:nvPicPr>
                      <p:cNvPr id="0" name="Picture 315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83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5" name="Object 109"/>
          <p:cNvGraphicFramePr>
            <a:graphicFrameLocks noChangeAspect="1"/>
          </p:cNvGraphicFramePr>
          <p:nvPr/>
        </p:nvGraphicFramePr>
        <p:xfrm>
          <a:off x="71707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" r:id="rId79" imgW="182245" imgH="775335" progId="FLW3Drawing">
                  <p:embed/>
                </p:oleObj>
              </mc:Choice>
              <mc:Fallback>
                <p:oleObj name="" r:id="rId79" imgW="182245" imgH="775335" progId="FLW3Drawing">
                  <p:embed/>
                  <p:pic>
                    <p:nvPicPr>
                      <p:cNvPr id="0" name="Picture 316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07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6" name="Object 110"/>
          <p:cNvGraphicFramePr>
            <a:graphicFrameLocks noChangeAspect="1"/>
          </p:cNvGraphicFramePr>
          <p:nvPr/>
        </p:nvGraphicFramePr>
        <p:xfrm>
          <a:off x="73231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" r:id="rId80" imgW="182245" imgH="775335" progId="FLW3Drawing">
                  <p:embed/>
                </p:oleObj>
              </mc:Choice>
              <mc:Fallback>
                <p:oleObj name="" r:id="rId80" imgW="182245" imgH="775335" progId="FLW3Drawing">
                  <p:embed/>
                  <p:pic>
                    <p:nvPicPr>
                      <p:cNvPr id="0" name="Picture 316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231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7" name="Object 111"/>
          <p:cNvGraphicFramePr>
            <a:graphicFrameLocks noChangeAspect="1"/>
          </p:cNvGraphicFramePr>
          <p:nvPr/>
        </p:nvGraphicFramePr>
        <p:xfrm>
          <a:off x="7475538" y="5688013"/>
          <a:ext cx="1444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" r:id="rId81" imgW="182245" imgH="775335" progId="FLW3Drawing">
                  <p:embed/>
                </p:oleObj>
              </mc:Choice>
              <mc:Fallback>
                <p:oleObj name="" r:id="rId81" imgW="182245" imgH="775335" progId="FLW3Drawing">
                  <p:embed/>
                  <p:pic>
                    <p:nvPicPr>
                      <p:cNvPr id="0" name="Picture 317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5538" y="5688013"/>
                        <a:ext cx="144462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78" name="Rectangle 129"/>
          <p:cNvSpPr/>
          <p:nvPr/>
        </p:nvSpPr>
        <p:spPr>
          <a:xfrm>
            <a:off x="2362200" y="4064000"/>
            <a:ext cx="228600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dirty="0">
              <a:latin typeface="Tahoma" panose="020B0604030504040204" pitchFamily="34" charset="0"/>
            </a:endParaRPr>
          </a:p>
        </p:txBody>
      </p:sp>
      <p:sp>
        <p:nvSpPr>
          <p:cNvPr id="55379" name="Rectangle 131"/>
          <p:cNvSpPr/>
          <p:nvPr/>
        </p:nvSpPr>
        <p:spPr>
          <a:xfrm>
            <a:off x="3429000" y="4826000"/>
            <a:ext cx="228600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dirty="0">
              <a:latin typeface="Tahoma" panose="020B0604030504040204" pitchFamily="34" charset="0"/>
            </a:endParaRPr>
          </a:p>
        </p:txBody>
      </p:sp>
      <p:sp>
        <p:nvSpPr>
          <p:cNvPr id="55380" name="Rectangle 132"/>
          <p:cNvSpPr/>
          <p:nvPr/>
        </p:nvSpPr>
        <p:spPr>
          <a:xfrm>
            <a:off x="7543800" y="5511800"/>
            <a:ext cx="228600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dirty="0">
              <a:latin typeface="Tahoma" panose="020B0604030504040204" pitchFamily="34" charset="0"/>
            </a:endParaRPr>
          </a:p>
        </p:txBody>
      </p:sp>
      <p:graphicFrame>
        <p:nvGraphicFramePr>
          <p:cNvPr id="55381" name="Table 55380"/>
          <p:cNvGraphicFramePr/>
          <p:nvPr/>
        </p:nvGraphicFramePr>
        <p:xfrm>
          <a:off x="1219200" y="1981200"/>
          <a:ext cx="6705600" cy="44450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3588"/>
                <a:gridCol w="749300"/>
                <a:gridCol w="773112"/>
                <a:gridCol w="762000"/>
                <a:gridCol w="609600"/>
              </a:tblGrid>
              <a:tr h="4445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ja-JP" altLang="en-US" sz="2800" dirty="0">
                        <a:latin typeface="Tahoma" panose="020B060403050404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ja-JP" altLang="en-US" sz="2800" dirty="0"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ja-JP" altLang="en-US" sz="2800" dirty="0"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ja-JP" altLang="en-US" sz="2800" dirty="0"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ja-JP" altLang="en-US" sz="2800" dirty="0"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ja-JP" altLang="en-US" sz="2800" dirty="0"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ja-JP" altLang="en-US" sz="2800" dirty="0"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ja-JP" altLang="en-US" sz="2800" dirty="0"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ja-JP" altLang="en-US" sz="2800" dirty="0"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403" name="Text Box 134"/>
          <p:cNvSpPr txBox="1"/>
          <p:nvPr/>
        </p:nvSpPr>
        <p:spPr>
          <a:xfrm>
            <a:off x="1363663" y="2174875"/>
            <a:ext cx="650875" cy="401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ja-JP" sz="2000" b="1" dirty="0">
                <a:latin typeface="Impact" panose="020B0806030902050204" pitchFamily="34" charset="0"/>
              </a:rPr>
              <a:t>Pyro</a:t>
            </a:r>
            <a:endParaRPr lang="en-US" altLang="ja-JP" sz="2000" b="1" dirty="0">
              <a:latin typeface="Impact" panose="020B0806030902050204" pitchFamily="34" charset="0"/>
            </a:endParaRPr>
          </a:p>
        </p:txBody>
      </p:sp>
      <p:sp>
        <p:nvSpPr>
          <p:cNvPr id="55404" name="Text Box 135"/>
          <p:cNvSpPr txBox="1"/>
          <p:nvPr/>
        </p:nvSpPr>
        <p:spPr>
          <a:xfrm>
            <a:off x="1820863" y="2924175"/>
            <a:ext cx="164782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ja-JP" sz="2000" b="1" dirty="0">
                <a:latin typeface="Tahoma" panose="020B0604030504040204" pitchFamily="34" charset="0"/>
              </a:rPr>
              <a:t>Halon 1301</a:t>
            </a:r>
            <a:endParaRPr lang="en-US" altLang="ja-JP" sz="2000" b="1" dirty="0">
              <a:latin typeface="Tahoma" panose="020B0604030504040204" pitchFamily="34" charset="0"/>
            </a:endParaRPr>
          </a:p>
        </p:txBody>
      </p:sp>
      <p:sp>
        <p:nvSpPr>
          <p:cNvPr id="55405" name="Text Box 136"/>
          <p:cNvSpPr txBox="1"/>
          <p:nvPr/>
        </p:nvSpPr>
        <p:spPr>
          <a:xfrm>
            <a:off x="2146300" y="3646488"/>
            <a:ext cx="11541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ja-JP" sz="2000" b="1" dirty="0">
                <a:latin typeface="Tahoma" panose="020B0604030504040204" pitchFamily="34" charset="0"/>
              </a:rPr>
              <a:t>FM-200</a:t>
            </a:r>
            <a:endParaRPr lang="en-US" altLang="ja-JP" sz="2000" b="1" dirty="0">
              <a:latin typeface="Tahoma" panose="020B0604030504040204" pitchFamily="34" charset="0"/>
            </a:endParaRPr>
          </a:p>
        </p:txBody>
      </p:sp>
      <p:sp>
        <p:nvSpPr>
          <p:cNvPr id="55406" name="Text Box 137"/>
          <p:cNvSpPr txBox="1"/>
          <p:nvPr/>
        </p:nvSpPr>
        <p:spPr>
          <a:xfrm>
            <a:off x="2424113" y="4360863"/>
            <a:ext cx="9207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ja-JP" sz="2000" b="1" dirty="0">
                <a:latin typeface="Tahoma" panose="020B0604030504040204" pitchFamily="34" charset="0"/>
              </a:rPr>
              <a:t>FE-13</a:t>
            </a:r>
            <a:endParaRPr lang="en-US" altLang="ja-JP" sz="2000" b="1" dirty="0">
              <a:latin typeface="Tahoma" panose="020B0604030504040204" pitchFamily="34" charset="0"/>
            </a:endParaRPr>
          </a:p>
        </p:txBody>
      </p:sp>
      <p:sp>
        <p:nvSpPr>
          <p:cNvPr id="55407" name="Text Box 138"/>
          <p:cNvSpPr txBox="1"/>
          <p:nvPr/>
        </p:nvSpPr>
        <p:spPr>
          <a:xfrm>
            <a:off x="3613150" y="5114925"/>
            <a:ext cx="6540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ja-JP" sz="2000" b="1" dirty="0">
                <a:latin typeface="Tahoma" panose="020B0604030504040204" pitchFamily="34" charset="0"/>
              </a:rPr>
              <a:t>CO</a:t>
            </a:r>
            <a:r>
              <a:rPr lang="en-US" altLang="ja-JP" sz="2000" b="1" baseline="-25000" dirty="0">
                <a:latin typeface="Tahoma" panose="020B0604030504040204" pitchFamily="34" charset="0"/>
              </a:rPr>
              <a:t>2</a:t>
            </a:r>
            <a:endParaRPr lang="en-US" altLang="ja-JP" sz="2000" b="1" baseline="-25000" dirty="0">
              <a:latin typeface="Tahoma" panose="020B0604030504040204" pitchFamily="34" charset="0"/>
            </a:endParaRPr>
          </a:p>
        </p:txBody>
      </p:sp>
      <p:sp>
        <p:nvSpPr>
          <p:cNvPr id="55408" name="Text Box 139"/>
          <p:cNvSpPr txBox="1"/>
          <p:nvPr/>
        </p:nvSpPr>
        <p:spPr>
          <a:xfrm>
            <a:off x="3954463" y="5816600"/>
            <a:ext cx="137953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ja-JP" sz="2000" b="1" dirty="0">
                <a:latin typeface="Tahoma" panose="020B0604030504040204" pitchFamily="34" charset="0"/>
              </a:rPr>
              <a:t>Inert Gas</a:t>
            </a:r>
            <a:endParaRPr lang="en-US" altLang="ja-JP" sz="2000" b="1" dirty="0">
              <a:latin typeface="Tahoma" panose="020B0604030504040204" pitchFamily="34" charset="0"/>
            </a:endParaRPr>
          </a:p>
        </p:txBody>
      </p:sp>
      <p:sp>
        <p:nvSpPr>
          <p:cNvPr id="55409" name="Rectangle 4"/>
          <p:cNvSpPr txBox="1"/>
          <p:nvPr/>
        </p:nvSpPr>
        <p:spPr>
          <a:xfrm>
            <a:off x="990600" y="1331913"/>
            <a:ext cx="7162800" cy="11826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5125" lvl="0" indent="-282575" algn="ctr" eaLnBrk="1" hangingPunct="1">
              <a:buFontTx/>
              <a:buNone/>
            </a:pPr>
            <a:r>
              <a:rPr lang="en-US" altLang="en-US" sz="3600" b="1" dirty="0">
                <a:ea typeface="MS PGothic" panose="020B0600070205080204" pitchFamily="34" charset="-128"/>
              </a:rPr>
              <a:t>Guaranteed to save you space !</a:t>
            </a:r>
            <a:endParaRPr lang="en-US" altLang="en-US" sz="3600" b="1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45" name="Rectangle 13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Significant Cost Savings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323" name="Rectangle 15"/>
          <p:cNvSpPr>
            <a:spLocks noGrp="1"/>
          </p:cNvSpPr>
          <p:nvPr>
            <p:ph sz="half" idx="2"/>
          </p:nvPr>
        </p:nvSpPr>
        <p:spPr>
          <a:xfrm>
            <a:off x="1295400" y="1295400"/>
            <a:ext cx="4267200" cy="49530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SzPct val="80000"/>
            </a:pPr>
            <a:r>
              <a:rPr lang="en-US" altLang="en-US" b="1" kern="1200" dirty="0">
                <a:latin typeface="+mn-lt"/>
                <a:ea typeface="+mn-ea"/>
                <a:cs typeface="+mn-cs"/>
              </a:rPr>
              <a:t>No Piping or Pressure Cylinders Required</a:t>
            </a:r>
            <a:endParaRPr lang="en-US" altLang="en-US" b="1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SzPct val="80000"/>
            </a:pPr>
            <a:r>
              <a:rPr lang="en-US" altLang="en-US" b="1" kern="1200" dirty="0">
                <a:latin typeface="+mn-lt"/>
                <a:ea typeface="+mn-ea"/>
                <a:cs typeface="+mn-cs"/>
              </a:rPr>
              <a:t>Minimal Maintenance</a:t>
            </a:r>
            <a:endParaRPr lang="en-US" altLang="en-US" kern="1200" dirty="0">
              <a:latin typeface="+mn-lt"/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buSzTx/>
            </a:pPr>
            <a:r>
              <a:rPr lang="en-US" altLang="en-US" kern="1200" dirty="0">
                <a:latin typeface="+mn-lt"/>
                <a:ea typeface="+mn-ea"/>
                <a:cs typeface="+mn-cs"/>
              </a:rPr>
              <a:t>No leakage</a:t>
            </a:r>
            <a:endParaRPr lang="en-US" altLang="en-US" kern="1200" dirty="0">
              <a:latin typeface="+mn-lt"/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buSzTx/>
            </a:pPr>
            <a:r>
              <a:rPr lang="en-US" altLang="en-US" kern="1200" dirty="0">
                <a:latin typeface="+mn-lt"/>
                <a:ea typeface="+mn-ea"/>
                <a:cs typeface="+mn-cs"/>
              </a:rPr>
              <a:t>No recharge</a:t>
            </a:r>
            <a:endParaRPr lang="en-US" altLang="en-US" kern="1200" dirty="0">
              <a:latin typeface="+mn-lt"/>
              <a:ea typeface="+mn-ea"/>
              <a:cs typeface="+mn-cs"/>
            </a:endParaRPr>
          </a:p>
          <a:p>
            <a:pPr eaLnBrk="1" hangingPunct="1">
              <a:buClr>
                <a:schemeClr val="folHlink"/>
              </a:buClr>
              <a:buSzPct val="80000"/>
              <a:buFontTx/>
              <a:buChar char="•"/>
            </a:pPr>
            <a:r>
              <a:rPr lang="en-US" altLang="en-US" b="1" kern="1200" dirty="0">
                <a:latin typeface="+mn-lt"/>
                <a:ea typeface="+mn-ea"/>
                <a:cs typeface="+mn-cs"/>
              </a:rPr>
              <a:t>Simple Design &amp; Installation</a:t>
            </a:r>
            <a:r>
              <a:rPr lang="en-US" altLang="en-US" kern="1200" dirty="0">
                <a:latin typeface="+mn-lt"/>
                <a:ea typeface="+mn-ea"/>
                <a:cs typeface="+mn-cs"/>
              </a:rPr>
              <a:t> </a:t>
            </a:r>
            <a:endParaRPr lang="en-US" altLang="ja-JP" kern="1200" dirty="0">
              <a:latin typeface="+mn-lt"/>
              <a:ea typeface="HGｺﾞｼｯｸE"/>
              <a:cs typeface="+mn-cs"/>
            </a:endParaRPr>
          </a:p>
          <a:p>
            <a:pPr eaLnBrk="1" hangingPunct="1">
              <a:buClr>
                <a:schemeClr val="folHlink"/>
              </a:buClr>
              <a:buSzPct val="80000"/>
              <a:buFontTx/>
              <a:buChar char="•"/>
            </a:pPr>
            <a:r>
              <a:rPr lang="en-US" altLang="ja-JP" b="1" kern="1200" dirty="0">
                <a:latin typeface="+mn-lt"/>
                <a:ea typeface="HGｺﾞｼｯｸE"/>
                <a:cs typeface="+mn-cs"/>
              </a:rPr>
              <a:t>Long Shelf Life: </a:t>
            </a:r>
            <a:r>
              <a:rPr lang="en-CA" altLang="en-US" b="1" kern="1200" dirty="0">
                <a:latin typeface="+mn-lt"/>
                <a:ea typeface="HGｺﾞｼｯｸE"/>
                <a:cs typeface="+mn-cs"/>
              </a:rPr>
              <a:t>50</a:t>
            </a:r>
            <a:r>
              <a:rPr lang="en-US" altLang="ja-JP" b="1" kern="1200" dirty="0">
                <a:latin typeface="+mn-lt"/>
                <a:ea typeface="HGｺﾞｼｯｸE"/>
                <a:cs typeface="+mn-cs"/>
              </a:rPr>
              <a:t> years</a:t>
            </a:r>
            <a:endParaRPr lang="en-US" altLang="ja-JP" b="1" kern="1200" dirty="0">
              <a:latin typeface="+mn-lt"/>
              <a:ea typeface="HGｺﾞｼｯｸE"/>
              <a:cs typeface="+mn-cs"/>
            </a:endParaRPr>
          </a:p>
          <a:p>
            <a:pPr eaLnBrk="1" hangingPunct="1">
              <a:buClr>
                <a:schemeClr val="folHlink"/>
              </a:buClr>
              <a:buSzPct val="80000"/>
              <a:buFontTx/>
              <a:buChar char="•"/>
            </a:pPr>
            <a:r>
              <a:rPr lang="en-US" altLang="ja-JP" b="1" kern="1200" dirty="0">
                <a:latin typeface="+mn-lt"/>
                <a:ea typeface="HGｺﾞｼｯｸE"/>
                <a:cs typeface="+mn-cs"/>
              </a:rPr>
              <a:t>No staining on furniture</a:t>
            </a:r>
            <a:endParaRPr lang="en-US" altLang="ja-JP" b="1" kern="1200" dirty="0">
              <a:latin typeface="+mn-lt"/>
              <a:ea typeface="HGｺﾞｼｯｸE"/>
              <a:cs typeface="+mn-cs"/>
            </a:endParaRPr>
          </a:p>
          <a:p>
            <a:pPr eaLnBrk="1" hangingPunct="1">
              <a:lnSpc>
                <a:spcPct val="90000"/>
              </a:lnSpc>
              <a:buSzPct val="80000"/>
            </a:pPr>
            <a:endParaRPr lang="en-US" altLang="en-US" kern="1200" dirty="0">
              <a:latin typeface="+mn-lt"/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buSzTx/>
            </a:pPr>
            <a:endParaRPr lang="en-US" altLang="en-US" kern="1200" dirty="0">
              <a:latin typeface="+mn-lt"/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buSzTx/>
            </a:pPr>
            <a:endParaRPr lang="en-US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133475" y="0"/>
            <a:ext cx="75406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Benefits: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632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8313" y="2122488"/>
            <a:ext cx="3294062" cy="2192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6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ja-JP" altLang="en-US" sz="1400" dirty="0">
                <a:latin typeface="Tahoma" panose="020B0604030504040204" pitchFamily="34" charset="0"/>
                <a:ea typeface="MS PGothic" panose="020B0600070205080204" pitchFamily="34" charset="-128"/>
              </a:rPr>
            </a:fld>
            <a:endParaRPr lang="ja-JP" altLang="en-US" sz="1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47" name="Text Box 2"/>
          <p:cNvSpPr txBox="1"/>
          <p:nvPr/>
        </p:nvSpPr>
        <p:spPr>
          <a:xfrm>
            <a:off x="1219200" y="1066800"/>
            <a:ext cx="71739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latin typeface="Tahoma" panose="020B0604030504040204" pitchFamily="34" charset="0"/>
                <a:ea typeface="MS PGothic" panose="020B0600070205080204" pitchFamily="34" charset="-128"/>
              </a:rPr>
              <a:t>Primary Method of Fire Extinguishment</a:t>
            </a:r>
            <a:endParaRPr lang="en-US" altLang="ja-JP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48" name="Text Box 3"/>
          <p:cNvSpPr txBox="1"/>
          <p:nvPr/>
        </p:nvSpPr>
        <p:spPr>
          <a:xfrm>
            <a:off x="1439863" y="371475"/>
            <a:ext cx="223837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Tahoma" panose="020B0604030504040204" pitchFamily="34" charset="0"/>
                <a:ea typeface="MS PGothic" panose="020B0600070205080204" pitchFamily="34" charset="-128"/>
              </a:rPr>
              <a:t>Benefits:</a:t>
            </a: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49" name="Rectangle 407"/>
          <p:cNvSpPr/>
          <p:nvPr/>
        </p:nvSpPr>
        <p:spPr>
          <a:xfrm>
            <a:off x="3890963" y="4095750"/>
            <a:ext cx="4440237" cy="3175"/>
          </a:xfrm>
          <a:prstGeom prst="rect">
            <a:avLst/>
          </a:prstGeom>
          <a:solidFill>
            <a:srgbClr val="49BE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50" name="Rectangle 408"/>
          <p:cNvSpPr/>
          <p:nvPr/>
        </p:nvSpPr>
        <p:spPr>
          <a:xfrm>
            <a:off x="3890963" y="4090988"/>
            <a:ext cx="4440237" cy="4762"/>
          </a:xfrm>
          <a:prstGeom prst="rect">
            <a:avLst/>
          </a:prstGeom>
          <a:solidFill>
            <a:srgbClr val="43BC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51" name="Rectangle 410"/>
          <p:cNvSpPr/>
          <p:nvPr/>
        </p:nvSpPr>
        <p:spPr>
          <a:xfrm>
            <a:off x="3890963" y="4081463"/>
            <a:ext cx="4440237" cy="4762"/>
          </a:xfrm>
          <a:prstGeom prst="rect">
            <a:avLst/>
          </a:prstGeom>
          <a:solidFill>
            <a:srgbClr val="38B8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52" name="Rectangle 411"/>
          <p:cNvSpPr/>
          <p:nvPr/>
        </p:nvSpPr>
        <p:spPr>
          <a:xfrm>
            <a:off x="3890963" y="4076700"/>
            <a:ext cx="4440237" cy="4763"/>
          </a:xfrm>
          <a:prstGeom prst="rect">
            <a:avLst/>
          </a:prstGeom>
          <a:solidFill>
            <a:srgbClr val="32B6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53" name="Rectangle 414"/>
          <p:cNvSpPr/>
          <p:nvPr/>
        </p:nvSpPr>
        <p:spPr>
          <a:xfrm>
            <a:off x="4014788" y="4441825"/>
            <a:ext cx="4440237" cy="4763"/>
          </a:xfrm>
          <a:prstGeom prst="rect">
            <a:avLst/>
          </a:prstGeom>
          <a:solidFill>
            <a:srgbClr val="38B8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54" name="Rectangle 415"/>
          <p:cNvSpPr/>
          <p:nvPr/>
        </p:nvSpPr>
        <p:spPr>
          <a:xfrm>
            <a:off x="4014788" y="4438650"/>
            <a:ext cx="4440237" cy="3175"/>
          </a:xfrm>
          <a:prstGeom prst="rect">
            <a:avLst/>
          </a:prstGeom>
          <a:solidFill>
            <a:srgbClr val="44BC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55" name="Rectangle 417"/>
          <p:cNvSpPr/>
          <p:nvPr/>
        </p:nvSpPr>
        <p:spPr>
          <a:xfrm>
            <a:off x="4014788" y="4429125"/>
            <a:ext cx="4440237" cy="4763"/>
          </a:xfrm>
          <a:prstGeom prst="rect">
            <a:avLst/>
          </a:prstGeom>
          <a:solidFill>
            <a:srgbClr val="5BC5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56" name="Rectangle 418"/>
          <p:cNvSpPr/>
          <p:nvPr/>
        </p:nvSpPr>
        <p:spPr>
          <a:xfrm>
            <a:off x="4014788" y="4424363"/>
            <a:ext cx="4440237" cy="4762"/>
          </a:xfrm>
          <a:prstGeom prst="rect">
            <a:avLst/>
          </a:prstGeom>
          <a:solidFill>
            <a:srgbClr val="67C9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57" name="Rectangle 420"/>
          <p:cNvSpPr/>
          <p:nvPr/>
        </p:nvSpPr>
        <p:spPr>
          <a:xfrm>
            <a:off x="4014788" y="4414838"/>
            <a:ext cx="4440237" cy="4762"/>
          </a:xfrm>
          <a:prstGeom prst="rect">
            <a:avLst/>
          </a:prstGeom>
          <a:solidFill>
            <a:srgbClr val="7ED1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58" name="Rectangle 422"/>
          <p:cNvSpPr/>
          <p:nvPr/>
        </p:nvSpPr>
        <p:spPr>
          <a:xfrm>
            <a:off x="4014788" y="4406900"/>
            <a:ext cx="4440237" cy="3175"/>
          </a:xfrm>
          <a:prstGeom prst="rect">
            <a:avLst/>
          </a:prstGeom>
          <a:solidFill>
            <a:srgbClr val="96D9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59" name="Rectangle 423"/>
          <p:cNvSpPr/>
          <p:nvPr/>
        </p:nvSpPr>
        <p:spPr>
          <a:xfrm>
            <a:off x="4014788" y="4402138"/>
            <a:ext cx="4440237" cy="4762"/>
          </a:xfrm>
          <a:prstGeom prst="rect">
            <a:avLst/>
          </a:prstGeom>
          <a:solidFill>
            <a:srgbClr val="A1DE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60" name="Rectangle 425"/>
          <p:cNvSpPr/>
          <p:nvPr/>
        </p:nvSpPr>
        <p:spPr>
          <a:xfrm>
            <a:off x="4014788" y="4392613"/>
            <a:ext cx="4440237" cy="4762"/>
          </a:xfrm>
          <a:prstGeom prst="rect">
            <a:avLst/>
          </a:prstGeom>
          <a:solidFill>
            <a:srgbClr val="B9E6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61" name="Rectangle 426"/>
          <p:cNvSpPr/>
          <p:nvPr/>
        </p:nvSpPr>
        <p:spPr>
          <a:xfrm>
            <a:off x="4014788" y="4387850"/>
            <a:ext cx="4440237" cy="4763"/>
          </a:xfrm>
          <a:prstGeom prst="rect">
            <a:avLst/>
          </a:prstGeom>
          <a:solidFill>
            <a:srgbClr val="C4EA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62" name="Rectangle 428"/>
          <p:cNvSpPr/>
          <p:nvPr/>
        </p:nvSpPr>
        <p:spPr>
          <a:xfrm>
            <a:off x="4014788" y="4378325"/>
            <a:ext cx="4440237" cy="4763"/>
          </a:xfrm>
          <a:prstGeom prst="rect">
            <a:avLst/>
          </a:prstGeom>
          <a:solidFill>
            <a:srgbClr val="DCF2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63" name="Rectangle 429"/>
          <p:cNvSpPr/>
          <p:nvPr/>
        </p:nvSpPr>
        <p:spPr>
          <a:xfrm>
            <a:off x="4014788" y="4373563"/>
            <a:ext cx="4440237" cy="4762"/>
          </a:xfrm>
          <a:prstGeom prst="rect">
            <a:avLst/>
          </a:prstGeom>
          <a:solidFill>
            <a:srgbClr val="E8F7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64" name="Rectangle 431"/>
          <p:cNvSpPr/>
          <p:nvPr/>
        </p:nvSpPr>
        <p:spPr>
          <a:xfrm>
            <a:off x="4014788" y="4365625"/>
            <a:ext cx="4440237" cy="476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65" name="Rectangle 432"/>
          <p:cNvSpPr/>
          <p:nvPr/>
        </p:nvSpPr>
        <p:spPr>
          <a:xfrm>
            <a:off x="4014788" y="4360863"/>
            <a:ext cx="4440237" cy="4762"/>
          </a:xfrm>
          <a:prstGeom prst="rect">
            <a:avLst/>
          </a:prstGeom>
          <a:solidFill>
            <a:srgbClr val="F9FD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66" name="Rectangle 434"/>
          <p:cNvSpPr/>
          <p:nvPr/>
        </p:nvSpPr>
        <p:spPr>
          <a:xfrm>
            <a:off x="4014788" y="4351338"/>
            <a:ext cx="4440237" cy="4762"/>
          </a:xfrm>
          <a:prstGeom prst="rect">
            <a:avLst/>
          </a:prstGeom>
          <a:solidFill>
            <a:srgbClr val="EEF9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67" name="Rectangle 436"/>
          <p:cNvSpPr/>
          <p:nvPr/>
        </p:nvSpPr>
        <p:spPr>
          <a:xfrm>
            <a:off x="4014788" y="4341813"/>
            <a:ext cx="4440237" cy="4762"/>
          </a:xfrm>
          <a:prstGeom prst="rect">
            <a:avLst/>
          </a:prstGeom>
          <a:solidFill>
            <a:srgbClr val="E3F5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68" name="Rectangle 437"/>
          <p:cNvSpPr/>
          <p:nvPr/>
        </p:nvSpPr>
        <p:spPr>
          <a:xfrm>
            <a:off x="4014788" y="4338638"/>
            <a:ext cx="4440237" cy="3175"/>
          </a:xfrm>
          <a:prstGeom prst="rect">
            <a:avLst/>
          </a:prstGeom>
          <a:solidFill>
            <a:srgbClr val="DDF3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69" name="Rectangle 438"/>
          <p:cNvSpPr/>
          <p:nvPr/>
        </p:nvSpPr>
        <p:spPr>
          <a:xfrm>
            <a:off x="4014788" y="4333875"/>
            <a:ext cx="4440237" cy="4763"/>
          </a:xfrm>
          <a:prstGeom prst="rect">
            <a:avLst/>
          </a:prstGeom>
          <a:solidFill>
            <a:srgbClr val="D7F1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70" name="Rectangle 440"/>
          <p:cNvSpPr/>
          <p:nvPr/>
        </p:nvSpPr>
        <p:spPr>
          <a:xfrm>
            <a:off x="4014788" y="4324350"/>
            <a:ext cx="4440237" cy="4763"/>
          </a:xfrm>
          <a:prstGeom prst="rect">
            <a:avLst/>
          </a:prstGeom>
          <a:solidFill>
            <a:srgbClr val="CCED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71" name="Rectangle 442"/>
          <p:cNvSpPr/>
          <p:nvPr/>
        </p:nvSpPr>
        <p:spPr>
          <a:xfrm>
            <a:off x="4014788" y="4314825"/>
            <a:ext cx="4440237" cy="4763"/>
          </a:xfrm>
          <a:prstGeom prst="rect">
            <a:avLst/>
          </a:prstGeom>
          <a:solidFill>
            <a:srgbClr val="C0E9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72" name="Rectangle 443"/>
          <p:cNvSpPr/>
          <p:nvPr/>
        </p:nvSpPr>
        <p:spPr>
          <a:xfrm>
            <a:off x="4014788" y="4310063"/>
            <a:ext cx="4440237" cy="4762"/>
          </a:xfrm>
          <a:prstGeom prst="rect">
            <a:avLst/>
          </a:prstGeom>
          <a:solidFill>
            <a:srgbClr val="BBE7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73" name="Rectangle 445"/>
          <p:cNvSpPr/>
          <p:nvPr/>
        </p:nvSpPr>
        <p:spPr>
          <a:xfrm>
            <a:off x="4014788" y="4302125"/>
            <a:ext cx="4440237" cy="3175"/>
          </a:xfrm>
          <a:prstGeom prst="rect">
            <a:avLst/>
          </a:prstGeom>
          <a:solidFill>
            <a:srgbClr val="AFE3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74" name="Rectangle 446"/>
          <p:cNvSpPr/>
          <p:nvPr/>
        </p:nvSpPr>
        <p:spPr>
          <a:xfrm>
            <a:off x="4014788" y="4297363"/>
            <a:ext cx="4440237" cy="4762"/>
          </a:xfrm>
          <a:prstGeom prst="rect">
            <a:avLst/>
          </a:prstGeom>
          <a:solidFill>
            <a:srgbClr val="AAE1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75" name="Rectangle 448"/>
          <p:cNvSpPr/>
          <p:nvPr/>
        </p:nvSpPr>
        <p:spPr>
          <a:xfrm>
            <a:off x="4014788" y="4287838"/>
            <a:ext cx="4440237" cy="4762"/>
          </a:xfrm>
          <a:prstGeom prst="rect">
            <a:avLst/>
          </a:prstGeom>
          <a:solidFill>
            <a:srgbClr val="9EDD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76" name="Rectangle 449"/>
          <p:cNvSpPr/>
          <p:nvPr/>
        </p:nvSpPr>
        <p:spPr>
          <a:xfrm>
            <a:off x="4014788" y="4283075"/>
            <a:ext cx="4440237" cy="4763"/>
          </a:xfrm>
          <a:prstGeom prst="rect">
            <a:avLst/>
          </a:prstGeom>
          <a:solidFill>
            <a:srgbClr val="99DA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77" name="Rectangle 451"/>
          <p:cNvSpPr/>
          <p:nvPr/>
        </p:nvSpPr>
        <p:spPr>
          <a:xfrm>
            <a:off x="4014788" y="4273550"/>
            <a:ext cx="4440237" cy="4763"/>
          </a:xfrm>
          <a:prstGeom prst="rect">
            <a:avLst/>
          </a:prstGeom>
          <a:solidFill>
            <a:srgbClr val="8DD6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78" name="Rectangle 453"/>
          <p:cNvSpPr/>
          <p:nvPr/>
        </p:nvSpPr>
        <p:spPr>
          <a:xfrm>
            <a:off x="4014788" y="4265613"/>
            <a:ext cx="4440237" cy="3175"/>
          </a:xfrm>
          <a:prstGeom prst="rect">
            <a:avLst/>
          </a:prstGeom>
          <a:solidFill>
            <a:srgbClr val="82D2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79" name="Rectangle 454"/>
          <p:cNvSpPr/>
          <p:nvPr/>
        </p:nvSpPr>
        <p:spPr>
          <a:xfrm>
            <a:off x="4014788" y="4260850"/>
            <a:ext cx="4440237" cy="4763"/>
          </a:xfrm>
          <a:prstGeom prst="rect">
            <a:avLst/>
          </a:prstGeom>
          <a:solidFill>
            <a:srgbClr val="7CD0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80" name="Rectangle 456"/>
          <p:cNvSpPr/>
          <p:nvPr/>
        </p:nvSpPr>
        <p:spPr>
          <a:xfrm>
            <a:off x="4014788" y="4251325"/>
            <a:ext cx="4440237" cy="4763"/>
          </a:xfrm>
          <a:prstGeom prst="rect">
            <a:avLst/>
          </a:prstGeom>
          <a:solidFill>
            <a:srgbClr val="71CC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81" name="Rectangle 457"/>
          <p:cNvSpPr/>
          <p:nvPr/>
        </p:nvSpPr>
        <p:spPr>
          <a:xfrm>
            <a:off x="4014788" y="4246563"/>
            <a:ext cx="4440237" cy="4762"/>
          </a:xfrm>
          <a:prstGeom prst="rect">
            <a:avLst/>
          </a:prstGeom>
          <a:solidFill>
            <a:srgbClr val="6BCA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82" name="Rectangle 459"/>
          <p:cNvSpPr/>
          <p:nvPr/>
        </p:nvSpPr>
        <p:spPr>
          <a:xfrm>
            <a:off x="4014788" y="4237038"/>
            <a:ext cx="4440237" cy="4762"/>
          </a:xfrm>
          <a:prstGeom prst="rect">
            <a:avLst/>
          </a:prstGeom>
          <a:solidFill>
            <a:srgbClr val="60C6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83" name="Rectangle 460"/>
          <p:cNvSpPr/>
          <p:nvPr/>
        </p:nvSpPr>
        <p:spPr>
          <a:xfrm>
            <a:off x="4014788" y="4233863"/>
            <a:ext cx="4440237" cy="3175"/>
          </a:xfrm>
          <a:prstGeom prst="rect">
            <a:avLst/>
          </a:prstGeom>
          <a:solidFill>
            <a:srgbClr val="5AC4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84" name="Rectangle 462"/>
          <p:cNvSpPr/>
          <p:nvPr/>
        </p:nvSpPr>
        <p:spPr>
          <a:xfrm>
            <a:off x="4014788" y="4224338"/>
            <a:ext cx="4440237" cy="4762"/>
          </a:xfrm>
          <a:prstGeom prst="rect">
            <a:avLst/>
          </a:prstGeom>
          <a:solidFill>
            <a:srgbClr val="4FC0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85" name="Rectangle 463"/>
          <p:cNvSpPr/>
          <p:nvPr/>
        </p:nvSpPr>
        <p:spPr>
          <a:xfrm>
            <a:off x="4014788" y="4219575"/>
            <a:ext cx="4440237" cy="4763"/>
          </a:xfrm>
          <a:prstGeom prst="rect">
            <a:avLst/>
          </a:prstGeom>
          <a:solidFill>
            <a:srgbClr val="49BE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86" name="Rectangle 465"/>
          <p:cNvSpPr/>
          <p:nvPr/>
        </p:nvSpPr>
        <p:spPr>
          <a:xfrm>
            <a:off x="4014788" y="4210050"/>
            <a:ext cx="4440237" cy="4763"/>
          </a:xfrm>
          <a:prstGeom prst="rect">
            <a:avLst/>
          </a:prstGeom>
          <a:solidFill>
            <a:srgbClr val="3EBA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87" name="Rectangle 466"/>
          <p:cNvSpPr/>
          <p:nvPr/>
        </p:nvSpPr>
        <p:spPr>
          <a:xfrm>
            <a:off x="4014788" y="4205288"/>
            <a:ext cx="4440237" cy="4762"/>
          </a:xfrm>
          <a:prstGeom prst="rect">
            <a:avLst/>
          </a:prstGeom>
          <a:solidFill>
            <a:srgbClr val="38B8FF"/>
          </a:solidFill>
          <a:ln w="9525"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57388" name="Group 494"/>
          <p:cNvGrpSpPr/>
          <p:nvPr/>
        </p:nvGrpSpPr>
        <p:grpSpPr>
          <a:xfrm>
            <a:off x="1524000" y="2408238"/>
            <a:ext cx="6629400" cy="3306762"/>
            <a:chOff x="960" y="1517"/>
            <a:chExt cx="4176" cy="2083"/>
          </a:xfrm>
        </p:grpSpPr>
        <p:graphicFrame>
          <p:nvGraphicFramePr>
            <p:cNvPr id="57390" name="Object 470"/>
            <p:cNvGraphicFramePr>
              <a:graphicFrameLocks noChangeAspect="1"/>
            </p:cNvGraphicFramePr>
            <p:nvPr/>
          </p:nvGraphicFramePr>
          <p:xfrm>
            <a:off x="960" y="1517"/>
            <a:ext cx="4176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" name="" r:id="rId1" imgW="2233295" imgH="171450" progId="FLW3Drawing">
                    <p:embed/>
                  </p:oleObj>
                </mc:Choice>
                <mc:Fallback>
                  <p:oleObj name="" r:id="rId1" imgW="2233295" imgH="171450" progId="FLW3Drawing">
                    <p:embed/>
                    <p:pic>
                      <p:nvPicPr>
                        <p:cNvPr id="0" name="Picture 317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60" y="1517"/>
                          <a:ext cx="4176" cy="3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91" name="Object 472"/>
            <p:cNvGraphicFramePr>
              <a:graphicFrameLocks noChangeAspect="1"/>
            </p:cNvGraphicFramePr>
            <p:nvPr/>
          </p:nvGraphicFramePr>
          <p:xfrm>
            <a:off x="960" y="1896"/>
            <a:ext cx="417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" name="" r:id="rId3" imgW="2233930" imgH="123825" progId="FLW3Drawing">
                    <p:embed/>
                  </p:oleObj>
                </mc:Choice>
                <mc:Fallback>
                  <p:oleObj name="" r:id="rId3" imgW="2233930" imgH="123825" progId="FLW3Drawing">
                    <p:embed/>
                    <p:pic>
                      <p:nvPicPr>
                        <p:cNvPr id="0" name="Picture 31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0" y="1896"/>
                          <a:ext cx="4176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92" name="Object 473"/>
            <p:cNvGraphicFramePr>
              <a:graphicFrameLocks noChangeAspect="1"/>
            </p:cNvGraphicFramePr>
            <p:nvPr/>
          </p:nvGraphicFramePr>
          <p:xfrm>
            <a:off x="960" y="2184"/>
            <a:ext cx="417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2" name="" r:id="rId5" imgW="2233930" imgH="123825" progId="FLW3Drawing">
                    <p:embed/>
                  </p:oleObj>
                </mc:Choice>
                <mc:Fallback>
                  <p:oleObj name="" r:id="rId5" imgW="2233930" imgH="123825" progId="FLW3Drawing">
                    <p:embed/>
                    <p:pic>
                      <p:nvPicPr>
                        <p:cNvPr id="0" name="Picture 317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0" y="2184"/>
                          <a:ext cx="4176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93" name="Object 474"/>
            <p:cNvGraphicFramePr>
              <a:graphicFrameLocks noChangeAspect="1"/>
            </p:cNvGraphicFramePr>
            <p:nvPr/>
          </p:nvGraphicFramePr>
          <p:xfrm>
            <a:off x="960" y="2760"/>
            <a:ext cx="417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" name="" r:id="rId6" imgW="2233930" imgH="123825" progId="FLW3Drawing">
                    <p:embed/>
                  </p:oleObj>
                </mc:Choice>
                <mc:Fallback>
                  <p:oleObj name="" r:id="rId6" imgW="2233930" imgH="123825" progId="FLW3Drawing">
                    <p:embed/>
                    <p:pic>
                      <p:nvPicPr>
                        <p:cNvPr id="0" name="Picture 317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0" y="2760"/>
                          <a:ext cx="4176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94" name="Object 475"/>
            <p:cNvGraphicFramePr>
              <a:graphicFrameLocks noChangeAspect="1"/>
            </p:cNvGraphicFramePr>
            <p:nvPr/>
          </p:nvGraphicFramePr>
          <p:xfrm>
            <a:off x="960" y="2472"/>
            <a:ext cx="417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" name="" r:id="rId7" imgW="2233930" imgH="123825" progId="FLW3Drawing">
                    <p:embed/>
                  </p:oleObj>
                </mc:Choice>
                <mc:Fallback>
                  <p:oleObj name="" r:id="rId7" imgW="2233930" imgH="123825" progId="FLW3Drawing">
                    <p:embed/>
                    <p:pic>
                      <p:nvPicPr>
                        <p:cNvPr id="0" name="Picture 317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0" y="2472"/>
                          <a:ext cx="4176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95" name="Object 476"/>
            <p:cNvGraphicFramePr>
              <a:graphicFrameLocks noChangeAspect="1"/>
            </p:cNvGraphicFramePr>
            <p:nvPr/>
          </p:nvGraphicFramePr>
          <p:xfrm>
            <a:off x="960" y="3336"/>
            <a:ext cx="417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3" name="" r:id="rId8" imgW="2233930" imgH="123825" progId="FLW3Drawing">
                    <p:embed/>
                  </p:oleObj>
                </mc:Choice>
                <mc:Fallback>
                  <p:oleObj name="" r:id="rId8" imgW="2233930" imgH="123825" progId="FLW3Drawing">
                    <p:embed/>
                    <p:pic>
                      <p:nvPicPr>
                        <p:cNvPr id="0" name="Picture 317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0" y="3336"/>
                          <a:ext cx="4176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96" name="Object 477"/>
            <p:cNvGraphicFramePr>
              <a:graphicFrameLocks noChangeAspect="1"/>
            </p:cNvGraphicFramePr>
            <p:nvPr/>
          </p:nvGraphicFramePr>
          <p:xfrm>
            <a:off x="960" y="3048"/>
            <a:ext cx="417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" name="" r:id="rId9" imgW="2233930" imgH="123825" progId="FLW3Drawing">
                    <p:embed/>
                  </p:oleObj>
                </mc:Choice>
                <mc:Fallback>
                  <p:oleObj name="" r:id="rId9" imgW="2233930" imgH="123825" progId="FLW3Drawing">
                    <p:embed/>
                    <p:pic>
                      <p:nvPicPr>
                        <p:cNvPr id="0" name="Picture 317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0" y="3048"/>
                          <a:ext cx="4176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97" name="Text Box 478"/>
            <p:cNvSpPr txBox="1"/>
            <p:nvPr/>
          </p:nvSpPr>
          <p:spPr>
            <a:xfrm>
              <a:off x="2421" y="1557"/>
              <a:ext cx="86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latin typeface="Impact" panose="020B0806030902050204" pitchFamily="34" charset="0"/>
                  <a:ea typeface="MS PGothic" panose="020B0600070205080204" pitchFamily="34" charset="-128"/>
                </a:rPr>
                <a:t>Chemical</a:t>
              </a:r>
              <a:endParaRPr lang="en-US" altLang="ja-JP" sz="2400" dirty="0">
                <a:latin typeface="Impact" panose="020B080603090205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7398" name="Text Box 479"/>
            <p:cNvSpPr txBox="1"/>
            <p:nvPr/>
          </p:nvSpPr>
          <p:spPr>
            <a:xfrm>
              <a:off x="3785" y="1545"/>
              <a:ext cx="78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latin typeface="Impact" panose="020B0806030902050204" pitchFamily="34" charset="0"/>
                  <a:ea typeface="MS PGothic" panose="020B0600070205080204" pitchFamily="34" charset="-128"/>
                </a:rPr>
                <a:t>Physical</a:t>
              </a:r>
              <a:endParaRPr lang="en-US" altLang="ja-JP" sz="2400" dirty="0">
                <a:latin typeface="Impact" panose="020B080603090205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7399" name="Text Box 480"/>
            <p:cNvSpPr txBox="1"/>
            <p:nvPr/>
          </p:nvSpPr>
          <p:spPr>
            <a:xfrm>
              <a:off x="1103" y="1860"/>
              <a:ext cx="49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latin typeface="Tahoma" panose="020B0604030504040204" pitchFamily="34" charset="0"/>
                  <a:ea typeface="MS PGothic" panose="020B0600070205080204" pitchFamily="34" charset="-128"/>
                </a:rPr>
                <a:t>Pyro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7400" name="Text Box 481"/>
            <p:cNvSpPr txBox="1"/>
            <p:nvPr/>
          </p:nvSpPr>
          <p:spPr>
            <a:xfrm>
              <a:off x="1103" y="2436"/>
              <a:ext cx="73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latin typeface="Tahoma" panose="020B0604030504040204" pitchFamily="34" charset="0"/>
                  <a:ea typeface="MS PGothic" panose="020B0600070205080204" pitchFamily="34" charset="-128"/>
                </a:rPr>
                <a:t>FM 200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7401" name="Text Box 482"/>
            <p:cNvSpPr txBox="1"/>
            <p:nvPr/>
          </p:nvSpPr>
          <p:spPr>
            <a:xfrm>
              <a:off x="1103" y="2148"/>
              <a:ext cx="108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latin typeface="Tahoma" panose="020B0604030504040204" pitchFamily="34" charset="0"/>
                  <a:ea typeface="MS PGothic" panose="020B0600070205080204" pitchFamily="34" charset="-128"/>
                </a:rPr>
                <a:t>Halon 1301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2579" name="Text Box 483"/>
            <p:cNvSpPr txBox="1">
              <a:spLocks noChangeArrowheads="1"/>
            </p:cNvSpPr>
            <p:nvPr/>
          </p:nvSpPr>
          <p:spPr bwMode="auto">
            <a:xfrm>
              <a:off x="1103" y="1579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eaLnBrk="1" hangingPunct="1">
                <a:buNone/>
              </a:pPr>
              <a:endParaRPr lang="en-US" altLang="ja-JP" dirty="0">
                <a:solidFill>
                  <a:schemeClr val="fol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7403" name="Text Box 484"/>
            <p:cNvSpPr txBox="1"/>
            <p:nvPr/>
          </p:nvSpPr>
          <p:spPr>
            <a:xfrm>
              <a:off x="1103" y="2724"/>
              <a:ext cx="43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latin typeface="Tahoma" panose="020B0604030504040204" pitchFamily="34" charset="0"/>
                  <a:ea typeface="MS PGothic" panose="020B0600070205080204" pitchFamily="34" charset="-128"/>
                </a:rPr>
                <a:t>CO</a:t>
              </a:r>
              <a:r>
                <a:rPr lang="en-US" altLang="ja-JP" sz="2400" baseline="-25000" dirty="0">
                  <a:latin typeface="Tahoma" panose="020B0604030504040204" pitchFamily="34" charset="0"/>
                  <a:ea typeface="MS PGothic" panose="020B0600070205080204" pitchFamily="34" charset="-128"/>
                </a:rPr>
                <a:t>2</a:t>
              </a:r>
              <a:endParaRPr lang="en-US" altLang="ja-JP" sz="2400" baseline="-250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7404" name="Text Box 485"/>
            <p:cNvSpPr txBox="1"/>
            <p:nvPr/>
          </p:nvSpPr>
          <p:spPr>
            <a:xfrm>
              <a:off x="1103" y="3012"/>
              <a:ext cx="77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latin typeface="Tahoma" panose="020B0604030504040204" pitchFamily="34" charset="0"/>
                  <a:ea typeface="MS PGothic" panose="020B0600070205080204" pitchFamily="34" charset="-128"/>
                </a:rPr>
                <a:t>Inergen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7405" name="Text Box 486"/>
            <p:cNvSpPr txBox="1"/>
            <p:nvPr/>
          </p:nvSpPr>
          <p:spPr>
            <a:xfrm>
              <a:off x="1103" y="3300"/>
              <a:ext cx="123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latin typeface="Tahoma" panose="020B0604030504040204" pitchFamily="34" charset="0"/>
                  <a:ea typeface="MS PGothic" panose="020B0600070205080204" pitchFamily="34" charset="-128"/>
                </a:rPr>
                <a:t>Fire Sprinkler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graphicFrame>
          <p:nvGraphicFramePr>
            <p:cNvPr id="57406" name="Object 488"/>
            <p:cNvGraphicFramePr>
              <a:graphicFrameLocks noChangeAspect="1"/>
            </p:cNvGraphicFramePr>
            <p:nvPr/>
          </p:nvGraphicFramePr>
          <p:xfrm>
            <a:off x="2736" y="1929"/>
            <a:ext cx="251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" name="" r:id="rId10" imgW="2165985" imgH="1990725" progId="FLW3Drawing">
                    <p:embed/>
                  </p:oleObj>
                </mc:Choice>
                <mc:Fallback>
                  <p:oleObj name="" r:id="rId10" imgW="2165985" imgH="1990725" progId="FLW3Drawing">
                    <p:embed/>
                    <p:pic>
                      <p:nvPicPr>
                        <p:cNvPr id="0" name="Picture 317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36" y="1929"/>
                          <a:ext cx="251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07" name="Object 489"/>
            <p:cNvGraphicFramePr>
              <a:graphicFrameLocks noChangeAspect="1"/>
            </p:cNvGraphicFramePr>
            <p:nvPr/>
          </p:nvGraphicFramePr>
          <p:xfrm>
            <a:off x="2736" y="2217"/>
            <a:ext cx="251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" name="" r:id="rId12" imgW="2165985" imgH="1990725" progId="FLW3Drawing">
                    <p:embed/>
                  </p:oleObj>
                </mc:Choice>
                <mc:Fallback>
                  <p:oleObj name="" r:id="rId12" imgW="2165985" imgH="1990725" progId="FLW3Drawing">
                    <p:embed/>
                    <p:pic>
                      <p:nvPicPr>
                        <p:cNvPr id="0" name="Picture 317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36" y="2217"/>
                          <a:ext cx="251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08" name="Object 490"/>
            <p:cNvGraphicFramePr>
              <a:graphicFrameLocks noChangeAspect="1"/>
            </p:cNvGraphicFramePr>
            <p:nvPr/>
          </p:nvGraphicFramePr>
          <p:xfrm>
            <a:off x="4128" y="2505"/>
            <a:ext cx="251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" name="" r:id="rId13" imgW="2165985" imgH="1990725" progId="FLW3Drawing">
                    <p:embed/>
                  </p:oleObj>
                </mc:Choice>
                <mc:Fallback>
                  <p:oleObj name="" r:id="rId13" imgW="2165985" imgH="1990725" progId="FLW3Drawing">
                    <p:embed/>
                    <p:pic>
                      <p:nvPicPr>
                        <p:cNvPr id="0" name="Picture 318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128" y="2505"/>
                          <a:ext cx="251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09" name="Object 491"/>
            <p:cNvGraphicFramePr>
              <a:graphicFrameLocks noChangeAspect="1"/>
            </p:cNvGraphicFramePr>
            <p:nvPr/>
          </p:nvGraphicFramePr>
          <p:xfrm>
            <a:off x="4128" y="2793"/>
            <a:ext cx="251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" name="" r:id="rId14" imgW="2165985" imgH="1990725" progId="FLW3Drawing">
                    <p:embed/>
                  </p:oleObj>
                </mc:Choice>
                <mc:Fallback>
                  <p:oleObj name="" r:id="rId14" imgW="2165985" imgH="1990725" progId="FLW3Drawing">
                    <p:embed/>
                    <p:pic>
                      <p:nvPicPr>
                        <p:cNvPr id="0" name="Picture 318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128" y="2793"/>
                          <a:ext cx="251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10" name="Object 492"/>
            <p:cNvGraphicFramePr>
              <a:graphicFrameLocks noChangeAspect="1"/>
            </p:cNvGraphicFramePr>
            <p:nvPr/>
          </p:nvGraphicFramePr>
          <p:xfrm>
            <a:off x="4128" y="3081"/>
            <a:ext cx="251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" name="" r:id="rId15" imgW="2165985" imgH="1990725" progId="FLW3Drawing">
                    <p:embed/>
                  </p:oleObj>
                </mc:Choice>
                <mc:Fallback>
                  <p:oleObj name="" r:id="rId15" imgW="2165985" imgH="1990725" progId="FLW3Drawing">
                    <p:embed/>
                    <p:pic>
                      <p:nvPicPr>
                        <p:cNvPr id="0" name="Picture 318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128" y="3081"/>
                          <a:ext cx="251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11" name="Object 493"/>
            <p:cNvGraphicFramePr>
              <a:graphicFrameLocks noChangeAspect="1"/>
            </p:cNvGraphicFramePr>
            <p:nvPr/>
          </p:nvGraphicFramePr>
          <p:xfrm>
            <a:off x="4128" y="3369"/>
            <a:ext cx="251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" name="" r:id="rId16" imgW="2165985" imgH="1990725" progId="FLW3Drawing">
                    <p:embed/>
                  </p:oleObj>
                </mc:Choice>
                <mc:Fallback>
                  <p:oleObj name="" r:id="rId16" imgW="2165985" imgH="1990725" progId="FLW3Drawing">
                    <p:embed/>
                    <p:pic>
                      <p:nvPicPr>
                        <p:cNvPr id="0" name="Picture 318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128" y="3369"/>
                          <a:ext cx="251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ja-JP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Application</a:t>
            </a:r>
            <a:endParaRPr kumimoji="0" lang="en-US" altLang="ja-JP" sz="43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1447800" y="1295400"/>
            <a:ext cx="7499350" cy="48006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ja-JP" sz="2400" dirty="0">
                <a:ea typeface="HGｺﾞｼｯｸE"/>
              </a:rPr>
              <a:t>Machine rooms, cellars, chemical shops, painting chambers, cable tunnels, hotel rooms, apartment high rise buildings</a:t>
            </a:r>
            <a:endParaRPr lang="en-US" altLang="ja-JP" sz="2400" dirty="0">
              <a:ea typeface="HGｺﾞｼｯｸE"/>
            </a:endParaRPr>
          </a:p>
          <a:p>
            <a:pPr eaLnBrk="1" hangingPunct="1"/>
            <a:r>
              <a:rPr lang="en-US" altLang="ja-JP" sz="2400" dirty="0">
                <a:ea typeface="HGｺﾞｼｯｸE"/>
              </a:rPr>
              <a:t>Reservoirs, storage vessels for oil products and liquid gases, pump room handling combustible substances</a:t>
            </a:r>
            <a:endParaRPr lang="en-US" altLang="ja-JP" sz="2400" dirty="0">
              <a:ea typeface="HGｺﾞｼｯｸE"/>
            </a:endParaRPr>
          </a:p>
          <a:p>
            <a:pPr eaLnBrk="1" hangingPunct="1"/>
            <a:r>
              <a:rPr lang="en-US" altLang="ja-JP" sz="2400" dirty="0">
                <a:ea typeface="HGｺﾞｼｯｸE"/>
              </a:rPr>
              <a:t>Means of transportation</a:t>
            </a:r>
            <a:endParaRPr lang="en-US" altLang="ja-JP" sz="2400" dirty="0">
              <a:ea typeface="HGｺﾞｼｯｸE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400" dirty="0">
                <a:ea typeface="HGｺﾞｼｯｸE"/>
              </a:rPr>
              <a:t>   Motor vehicles, ship, train, air plane and </a:t>
            </a:r>
            <a:endParaRPr lang="en-US" altLang="ja-JP" sz="2400" dirty="0">
              <a:ea typeface="HGｺﾞｼｯｸE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400" dirty="0">
                <a:ea typeface="HGｺﾞｼｯｸE"/>
              </a:rPr>
              <a:t>   naval vessels, military vehicles </a:t>
            </a:r>
            <a:endParaRPr lang="en-US" altLang="ja-JP" sz="2400" dirty="0">
              <a:ea typeface="HGｺﾞｼｯｸE"/>
            </a:endParaRPr>
          </a:p>
        </p:txBody>
      </p:sp>
      <p:sp>
        <p:nvSpPr>
          <p:cNvPr id="59396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ja-JP" altLang="en-US" sz="1400" dirty="0">
                <a:latin typeface="Tahoma" panose="020B0604030504040204" pitchFamily="34" charset="0"/>
                <a:ea typeface="MS PGothic" panose="020B0600070205080204" pitchFamily="34" charset="-128"/>
              </a:rPr>
            </a:fld>
            <a:endParaRPr lang="ja-JP" altLang="en-US" sz="1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391400" cy="8382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Models Available</a:t>
            </a:r>
            <a:endParaRPr kumimoji="0" lang="en-US" sz="43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0419" name="Group 3"/>
          <p:cNvGrpSpPr/>
          <p:nvPr/>
        </p:nvGrpSpPr>
        <p:grpSpPr>
          <a:xfrm>
            <a:off x="4419600" y="1828800"/>
            <a:ext cx="731838" cy="4113213"/>
            <a:chOff x="3216" y="1152"/>
            <a:chExt cx="576" cy="2640"/>
          </a:xfrm>
        </p:grpSpPr>
        <p:sp>
          <p:nvSpPr>
            <p:cNvPr id="60478" name="Rectangle 4"/>
            <p:cNvSpPr/>
            <p:nvPr/>
          </p:nvSpPr>
          <p:spPr>
            <a:xfrm>
              <a:off x="3216" y="115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M-1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79" name="Rectangle 5"/>
            <p:cNvSpPr/>
            <p:nvPr/>
          </p:nvSpPr>
          <p:spPr>
            <a:xfrm>
              <a:off x="3216" y="148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400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80" name="Rectangle 6"/>
            <p:cNvSpPr/>
            <p:nvPr/>
          </p:nvSpPr>
          <p:spPr>
            <a:xfrm>
              <a:off x="3216" y="182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60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81" name="Rectangle 7"/>
            <p:cNvSpPr/>
            <p:nvPr/>
          </p:nvSpPr>
          <p:spPr>
            <a:xfrm>
              <a:off x="3216" y="2160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0.6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82" name="Rectangle 8"/>
            <p:cNvSpPr/>
            <p:nvPr/>
          </p:nvSpPr>
          <p:spPr>
            <a:xfrm>
              <a:off x="3216" y="2496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mono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83" name="Rectangle 9"/>
            <p:cNvSpPr/>
            <p:nvPr/>
          </p:nvSpPr>
          <p:spPr>
            <a:xfrm>
              <a:off x="3216" y="283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80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84" name="Rectangle 10"/>
            <p:cNvSpPr/>
            <p:nvPr/>
          </p:nvSpPr>
          <p:spPr>
            <a:xfrm>
              <a:off x="3216" y="316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75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85" name="Rectangle 11"/>
            <p:cNvSpPr/>
            <p:nvPr/>
          </p:nvSpPr>
          <p:spPr>
            <a:xfrm>
              <a:off x="3216" y="350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&lt; 3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0420" name="Group 12"/>
          <p:cNvGrpSpPr/>
          <p:nvPr/>
        </p:nvGrpSpPr>
        <p:grpSpPr>
          <a:xfrm>
            <a:off x="5256213" y="1828800"/>
            <a:ext cx="731837" cy="4113213"/>
            <a:chOff x="3216" y="1152"/>
            <a:chExt cx="576" cy="2640"/>
          </a:xfrm>
        </p:grpSpPr>
        <p:sp>
          <p:nvSpPr>
            <p:cNvPr id="60470" name="Rectangle 13"/>
            <p:cNvSpPr/>
            <p:nvPr/>
          </p:nvSpPr>
          <p:spPr>
            <a:xfrm>
              <a:off x="3216" y="115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M-2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71" name="Rectangle 14"/>
            <p:cNvSpPr/>
            <p:nvPr/>
          </p:nvSpPr>
          <p:spPr>
            <a:xfrm>
              <a:off x="3216" y="148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500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72" name="Rectangle 15"/>
            <p:cNvSpPr/>
            <p:nvPr/>
          </p:nvSpPr>
          <p:spPr>
            <a:xfrm>
              <a:off x="3216" y="182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73" name="Rectangle 16"/>
            <p:cNvSpPr/>
            <p:nvPr/>
          </p:nvSpPr>
          <p:spPr>
            <a:xfrm>
              <a:off x="3216" y="2160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74" name="Rectangle 17"/>
            <p:cNvSpPr/>
            <p:nvPr/>
          </p:nvSpPr>
          <p:spPr>
            <a:xfrm>
              <a:off x="3216" y="2496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mono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75" name="Rectangle 18"/>
            <p:cNvSpPr/>
            <p:nvPr/>
          </p:nvSpPr>
          <p:spPr>
            <a:xfrm>
              <a:off x="3216" y="283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95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76" name="Rectangle 19"/>
            <p:cNvSpPr/>
            <p:nvPr/>
          </p:nvSpPr>
          <p:spPr>
            <a:xfrm>
              <a:off x="3216" y="316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75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77" name="Rectangle 20"/>
            <p:cNvSpPr/>
            <p:nvPr/>
          </p:nvSpPr>
          <p:spPr>
            <a:xfrm>
              <a:off x="3216" y="350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&lt; 5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0421" name="Group 21"/>
          <p:cNvGrpSpPr/>
          <p:nvPr/>
        </p:nvGrpSpPr>
        <p:grpSpPr>
          <a:xfrm>
            <a:off x="6091238" y="1828800"/>
            <a:ext cx="731837" cy="4113213"/>
            <a:chOff x="3216" y="1152"/>
            <a:chExt cx="576" cy="2640"/>
          </a:xfrm>
        </p:grpSpPr>
        <p:sp>
          <p:nvSpPr>
            <p:cNvPr id="60462" name="Rectangle 22"/>
            <p:cNvSpPr/>
            <p:nvPr/>
          </p:nvSpPr>
          <p:spPr>
            <a:xfrm>
              <a:off x="3216" y="115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M-3*</a:t>
              </a:r>
              <a:endPara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63" name="Rectangle 23"/>
            <p:cNvSpPr/>
            <p:nvPr/>
          </p:nvSpPr>
          <p:spPr>
            <a:xfrm>
              <a:off x="3216" y="148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700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64" name="Rectangle 24"/>
            <p:cNvSpPr/>
            <p:nvPr/>
          </p:nvSpPr>
          <p:spPr>
            <a:xfrm>
              <a:off x="3216" y="182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200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65" name="Rectangle 25"/>
            <p:cNvSpPr/>
            <p:nvPr/>
          </p:nvSpPr>
          <p:spPr>
            <a:xfrm>
              <a:off x="3216" y="2160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66" name="Rectangle 26"/>
            <p:cNvSpPr/>
            <p:nvPr/>
          </p:nvSpPr>
          <p:spPr>
            <a:xfrm>
              <a:off x="3216" y="2496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mono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67" name="Rectangle 27"/>
            <p:cNvSpPr/>
            <p:nvPr/>
          </p:nvSpPr>
          <p:spPr>
            <a:xfrm>
              <a:off x="3216" y="283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145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68" name="Rectangle 28"/>
            <p:cNvSpPr/>
            <p:nvPr/>
          </p:nvSpPr>
          <p:spPr>
            <a:xfrm>
              <a:off x="3216" y="316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75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69" name="Rectangle 29"/>
            <p:cNvSpPr/>
            <p:nvPr/>
          </p:nvSpPr>
          <p:spPr>
            <a:xfrm>
              <a:off x="3216" y="350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&lt; 7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0422" name="Group 30"/>
          <p:cNvGrpSpPr/>
          <p:nvPr/>
        </p:nvGrpSpPr>
        <p:grpSpPr>
          <a:xfrm>
            <a:off x="6927850" y="1828800"/>
            <a:ext cx="731838" cy="4113213"/>
            <a:chOff x="3216" y="1152"/>
            <a:chExt cx="576" cy="2640"/>
          </a:xfrm>
        </p:grpSpPr>
        <p:sp>
          <p:nvSpPr>
            <p:cNvPr id="60454" name="Rectangle 31"/>
            <p:cNvSpPr/>
            <p:nvPr/>
          </p:nvSpPr>
          <p:spPr>
            <a:xfrm>
              <a:off x="3216" y="115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M-4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55" name="Rectangle 32"/>
            <p:cNvSpPr/>
            <p:nvPr/>
          </p:nvSpPr>
          <p:spPr>
            <a:xfrm>
              <a:off x="3216" y="148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4,500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56" name="Rectangle 33"/>
            <p:cNvSpPr/>
            <p:nvPr/>
          </p:nvSpPr>
          <p:spPr>
            <a:xfrm>
              <a:off x="3216" y="182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1,000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57" name="Rectangle 34"/>
            <p:cNvSpPr/>
            <p:nvPr/>
          </p:nvSpPr>
          <p:spPr>
            <a:xfrm>
              <a:off x="3216" y="2160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58" name="Rectangle 35"/>
            <p:cNvSpPr/>
            <p:nvPr/>
          </p:nvSpPr>
          <p:spPr>
            <a:xfrm>
              <a:off x="3216" y="2496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bi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59" name="Rectangle 36"/>
            <p:cNvSpPr/>
            <p:nvPr/>
          </p:nvSpPr>
          <p:spPr>
            <a:xfrm>
              <a:off x="3216" y="283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350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60" name="Rectangle 37"/>
            <p:cNvSpPr/>
            <p:nvPr/>
          </p:nvSpPr>
          <p:spPr>
            <a:xfrm>
              <a:off x="3216" y="316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95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61" name="Rectangle 38"/>
            <p:cNvSpPr/>
            <p:nvPr/>
          </p:nvSpPr>
          <p:spPr>
            <a:xfrm>
              <a:off x="3216" y="350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&lt; 10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0423" name="Group 39"/>
          <p:cNvGrpSpPr/>
          <p:nvPr/>
        </p:nvGrpSpPr>
        <p:grpSpPr>
          <a:xfrm>
            <a:off x="7764463" y="1828800"/>
            <a:ext cx="731837" cy="4113213"/>
            <a:chOff x="3216" y="1152"/>
            <a:chExt cx="576" cy="2640"/>
          </a:xfrm>
        </p:grpSpPr>
        <p:sp>
          <p:nvSpPr>
            <p:cNvPr id="60446" name="Rectangle 40"/>
            <p:cNvSpPr/>
            <p:nvPr/>
          </p:nvSpPr>
          <p:spPr>
            <a:xfrm>
              <a:off x="3216" y="115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M-5*</a:t>
              </a:r>
              <a:endPara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47" name="Rectangle 41"/>
            <p:cNvSpPr/>
            <p:nvPr/>
          </p:nvSpPr>
          <p:spPr>
            <a:xfrm>
              <a:off x="3216" y="148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1,830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48" name="Rectangle 42"/>
            <p:cNvSpPr/>
            <p:nvPr/>
          </p:nvSpPr>
          <p:spPr>
            <a:xfrm>
              <a:off x="3216" y="182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500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49" name="Rectangle 43"/>
            <p:cNvSpPr/>
            <p:nvPr/>
          </p:nvSpPr>
          <p:spPr>
            <a:xfrm>
              <a:off x="3216" y="2160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50" name="Rectangle 44"/>
            <p:cNvSpPr/>
            <p:nvPr/>
          </p:nvSpPr>
          <p:spPr>
            <a:xfrm>
              <a:off x="3216" y="2496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mono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51" name="Rectangle 45"/>
            <p:cNvSpPr/>
            <p:nvPr/>
          </p:nvSpPr>
          <p:spPr>
            <a:xfrm>
              <a:off x="3216" y="283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190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52" name="Rectangle 46"/>
            <p:cNvSpPr/>
            <p:nvPr/>
          </p:nvSpPr>
          <p:spPr>
            <a:xfrm>
              <a:off x="3216" y="316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95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53" name="Rectangle 47"/>
            <p:cNvSpPr/>
            <p:nvPr/>
          </p:nvSpPr>
          <p:spPr>
            <a:xfrm>
              <a:off x="3216" y="350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&lt; 8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0424" name="Group 48"/>
          <p:cNvGrpSpPr/>
          <p:nvPr/>
        </p:nvGrpSpPr>
        <p:grpSpPr>
          <a:xfrm>
            <a:off x="3582988" y="1828800"/>
            <a:ext cx="731837" cy="4113213"/>
            <a:chOff x="3216" y="1152"/>
            <a:chExt cx="576" cy="2640"/>
          </a:xfrm>
        </p:grpSpPr>
        <p:sp>
          <p:nvSpPr>
            <p:cNvPr id="60438" name="Rectangle 49"/>
            <p:cNvSpPr/>
            <p:nvPr/>
          </p:nvSpPr>
          <p:spPr>
            <a:xfrm>
              <a:off x="3216" y="115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M-02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9" name="Rectangle 50"/>
            <p:cNvSpPr/>
            <p:nvPr/>
          </p:nvSpPr>
          <p:spPr>
            <a:xfrm>
              <a:off x="3216" y="148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110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40" name="Rectangle 51"/>
            <p:cNvSpPr/>
            <p:nvPr/>
          </p:nvSpPr>
          <p:spPr>
            <a:xfrm>
              <a:off x="3216" y="182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20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41" name="Rectangle 52"/>
            <p:cNvSpPr/>
            <p:nvPr/>
          </p:nvSpPr>
          <p:spPr>
            <a:xfrm>
              <a:off x="3216" y="2160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0.2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42" name="Rectangle 53"/>
            <p:cNvSpPr/>
            <p:nvPr/>
          </p:nvSpPr>
          <p:spPr>
            <a:xfrm>
              <a:off x="3216" y="2496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bi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43" name="Rectangle 54"/>
            <p:cNvSpPr/>
            <p:nvPr/>
          </p:nvSpPr>
          <p:spPr>
            <a:xfrm>
              <a:off x="3216" y="2832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120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44" name="Rectangle 55"/>
            <p:cNvSpPr/>
            <p:nvPr/>
          </p:nvSpPr>
          <p:spPr>
            <a:xfrm>
              <a:off x="3216" y="3168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25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45" name="Rectangle 56"/>
            <p:cNvSpPr/>
            <p:nvPr/>
          </p:nvSpPr>
          <p:spPr>
            <a:xfrm>
              <a:off x="3216" y="3504"/>
              <a:ext cx="576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en-US" sz="14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&lt; 2</a:t>
              </a:r>
              <a:endPara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0425" name="Group 57"/>
          <p:cNvGrpSpPr/>
          <p:nvPr/>
        </p:nvGrpSpPr>
        <p:grpSpPr>
          <a:xfrm>
            <a:off x="1103313" y="1828800"/>
            <a:ext cx="2376487" cy="4113213"/>
            <a:chOff x="288" y="1152"/>
            <a:chExt cx="1440" cy="2640"/>
          </a:xfrm>
        </p:grpSpPr>
        <p:sp>
          <p:nvSpPr>
            <p:cNvPr id="60430" name="Rectangle 58"/>
            <p:cNvSpPr/>
            <p:nvPr/>
          </p:nvSpPr>
          <p:spPr>
            <a:xfrm>
              <a:off x="288" y="1152"/>
              <a:ext cx="1440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Parameter</a:t>
              </a:r>
              <a:endPara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1" name="Rectangle 59"/>
            <p:cNvSpPr/>
            <p:nvPr/>
          </p:nvSpPr>
          <p:spPr>
            <a:xfrm>
              <a:off x="288" y="1488"/>
              <a:ext cx="1440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Mass of Generator g</a:t>
              </a:r>
              <a:endPara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2" name="Rectangle 60"/>
            <p:cNvSpPr/>
            <p:nvPr/>
          </p:nvSpPr>
          <p:spPr>
            <a:xfrm>
              <a:off x="288" y="1824"/>
              <a:ext cx="1440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Mass of Aerosol</a:t>
              </a:r>
              <a:endPara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Forming Composition g</a:t>
              </a:r>
              <a:endPara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3" name="Rectangle 61"/>
            <p:cNvSpPr/>
            <p:nvPr/>
          </p:nvSpPr>
          <p:spPr>
            <a:xfrm>
              <a:off x="288" y="2160"/>
              <a:ext cx="1440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Max Protected Volume m</a:t>
              </a:r>
              <a:r>
                <a:rPr lang="en-US" altLang="en-US" sz="1400" b="1" baseline="300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n-US" altLang="en-US" sz="1400" b="1" baseline="30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@ 100 g/m</a:t>
              </a:r>
              <a:r>
                <a:rPr lang="en-US" altLang="en-US" sz="1400" b="1" baseline="300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4" name="Rectangle 62"/>
            <p:cNvSpPr/>
            <p:nvPr/>
          </p:nvSpPr>
          <p:spPr>
            <a:xfrm>
              <a:off x="288" y="2496"/>
              <a:ext cx="1440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Nozzle Outlet</a:t>
              </a:r>
              <a:endPara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5" name="Rectangle 63"/>
            <p:cNvSpPr/>
            <p:nvPr/>
          </p:nvSpPr>
          <p:spPr>
            <a:xfrm>
              <a:off x="288" y="2832"/>
              <a:ext cx="1440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Length mm</a:t>
              </a:r>
              <a:endPara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6" name="Rectangle 64"/>
            <p:cNvSpPr/>
            <p:nvPr/>
          </p:nvSpPr>
          <p:spPr>
            <a:xfrm>
              <a:off x="288" y="3168"/>
              <a:ext cx="1440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Diameter mm</a:t>
              </a:r>
              <a:endPara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7" name="Rectangle 65"/>
            <p:cNvSpPr/>
            <p:nvPr/>
          </p:nvSpPr>
          <p:spPr>
            <a:xfrm>
              <a:off x="288" y="3504"/>
              <a:ext cx="1440" cy="288"/>
            </a:xfrm>
            <a:prstGeom prst="rect">
              <a:avLst/>
            </a:prstGeom>
            <a:solidFill>
              <a:srgbClr val="777777"/>
            </a:solidFill>
            <a:ln w="12700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Discharge Time sec</a:t>
              </a:r>
              <a:endPara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0426" name="Rectangle 66"/>
          <p:cNvSpPr/>
          <p:nvPr/>
        </p:nvSpPr>
        <p:spPr>
          <a:xfrm>
            <a:off x="1524000" y="6238875"/>
            <a:ext cx="6934200" cy="304800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p>
            <a:r>
              <a:rPr lang="en-US" altLang="en-US" sz="1400" b="1" dirty="0">
                <a:latin typeface="Arial" panose="020B0604020202020204" pitchFamily="34" charset="0"/>
              </a:rPr>
              <a:t>* M 3 and M 5 aravailable in “grenade” format for manual fire fighting</a:t>
            </a:r>
            <a:endParaRPr lang="en-US" altLang="en-US" sz="1400" b="1" dirty="0">
              <a:latin typeface="Arial" panose="020B0604020202020204" pitchFamily="34" charset="0"/>
            </a:endParaRPr>
          </a:p>
          <a:p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572483" name="Rectangle 67"/>
          <p:cNvSpPr>
            <a:spLocks noChangeArrowheads="1"/>
          </p:cNvSpPr>
          <p:nvPr/>
        </p:nvSpPr>
        <p:spPr bwMode="auto">
          <a:xfrm>
            <a:off x="1103313" y="0"/>
            <a:ext cx="7580313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Pyro: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0428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A4DF29"/>
                </a:solidFill>
              </a:rPr>
            </a:fld>
            <a:endParaRPr lang="en-US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GB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Classes of fire 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7" name="Text Box 4"/>
          <p:cNvSpPr txBox="1"/>
          <p:nvPr/>
        </p:nvSpPr>
        <p:spPr>
          <a:xfrm>
            <a:off x="4572000" y="1600200"/>
            <a:ext cx="3886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36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GB" altLang="en-GB" sz="2800" dirty="0">
              <a:latin typeface="Bembo" pitchFamily="18" charset="0"/>
              <a:ea typeface="MS PGothic" panose="020B0600070205080204" pitchFamily="34" charset="-128"/>
            </a:endParaRPr>
          </a:p>
        </p:txBody>
      </p:sp>
      <p:sp>
        <p:nvSpPr>
          <p:cNvPr id="34822" name="Text Box 6"/>
          <p:cNvSpPr txBox="1"/>
          <p:nvPr/>
        </p:nvSpPr>
        <p:spPr>
          <a:xfrm>
            <a:off x="1219200" y="1600200"/>
            <a:ext cx="7696200" cy="4940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1800" dirty="0">
                <a:latin typeface="Arial" panose="020B0604020202020204" pitchFamily="34" charset="0"/>
                <a:ea typeface="MS PGothic" panose="020B0600070205080204" pitchFamily="34" charset="-128"/>
              </a:rPr>
              <a:t>Fires are classified according to the type of fuel that is burning.</a:t>
            </a:r>
            <a:endParaRPr sz="1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sz="1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1800" dirty="0">
                <a:latin typeface="Arial" panose="020B0604020202020204" pitchFamily="34" charset="0"/>
                <a:ea typeface="MS PGothic" panose="020B0600070205080204" pitchFamily="34" charset="-128"/>
              </a:rPr>
              <a:t>Using the wrong type of fire extinguisher on a fire may make matters worse.</a:t>
            </a:r>
            <a:endParaRPr sz="1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sz="1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1800" dirty="0">
                <a:latin typeface="Arial" panose="020B0604020202020204" pitchFamily="34" charset="0"/>
                <a:ea typeface="MS PGothic" panose="020B0600070205080204" pitchFamily="34" charset="-128"/>
              </a:rPr>
              <a:t>The five different fire (fuel) classes…</a:t>
            </a:r>
            <a:endParaRPr sz="1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sz="20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sz="2000" b="1" dirty="0">
                <a:latin typeface="Arial" panose="020B0604020202020204" pitchFamily="34" charset="0"/>
                <a:ea typeface="MS PGothic" panose="020B0600070205080204" pitchFamily="34" charset="-128"/>
              </a:rPr>
              <a:t>Solids</a:t>
            </a: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– class </a:t>
            </a:r>
            <a:r>
              <a:rPr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fire – paper, wood, textiles etc</a:t>
            </a:r>
            <a:endParaRPr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sz="2000" b="1" dirty="0">
                <a:latin typeface="Arial" panose="020B0604020202020204" pitchFamily="34" charset="0"/>
                <a:ea typeface="MS PGothic" panose="020B0600070205080204" pitchFamily="34" charset="-128"/>
              </a:rPr>
              <a:t>Liquids or liquefiable solids</a:t>
            </a: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– class </a:t>
            </a:r>
            <a:r>
              <a:rPr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B</a:t>
            </a: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fire - petrol, diesel,        hydrocarbons</a:t>
            </a:r>
            <a:endParaRPr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sz="2000" b="1" dirty="0">
                <a:latin typeface="Arial" panose="020B0604020202020204" pitchFamily="34" charset="0"/>
                <a:ea typeface="MS PGothic" panose="020B0600070205080204" pitchFamily="34" charset="-128"/>
              </a:rPr>
              <a:t>Electrical</a:t>
            </a: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– class </a:t>
            </a:r>
            <a:r>
              <a:rPr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fire</a:t>
            </a:r>
            <a:endParaRPr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sz="2000" b="1" dirty="0">
                <a:latin typeface="Arial" panose="020B0604020202020204" pitchFamily="34" charset="0"/>
                <a:ea typeface="MS PGothic" panose="020B0600070205080204" pitchFamily="34" charset="-128"/>
              </a:rPr>
              <a:t>Metals</a:t>
            </a: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– class </a:t>
            </a:r>
            <a:r>
              <a:rPr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D</a:t>
            </a: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fire – Magnesium, Titanium</a:t>
            </a:r>
            <a:endParaRPr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sz="2000" b="1" dirty="0">
                <a:latin typeface="Arial" panose="020B0604020202020204" pitchFamily="34" charset="0"/>
                <a:ea typeface="MS PGothic" panose="020B0600070205080204" pitchFamily="34" charset="-128"/>
              </a:rPr>
              <a:t>Cooking oil fires</a:t>
            </a: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– class </a:t>
            </a:r>
            <a:r>
              <a:rPr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F</a:t>
            </a:r>
            <a:r>
              <a:rPr sz="2000" dirty="0">
                <a:latin typeface="Arial" panose="020B0604020202020204" pitchFamily="34" charset="0"/>
                <a:ea typeface="MS PGothic" panose="020B0600070205080204" pitchFamily="34" charset="-128"/>
              </a:rPr>
              <a:t> – deep fat fryers, commercial kitchens etc</a:t>
            </a:r>
            <a:endParaRPr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x-none" sz="18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1509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GB" altLang="x-none" sz="1200" dirty="0">
                <a:solidFill>
                  <a:srgbClr val="A4DF29"/>
                </a:solidFill>
              </a:rPr>
            </a:fld>
            <a:endParaRPr lang="en-GB" altLang="x-none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charRg st="69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charRg st="146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charRg st="187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charRg st="238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charRg st="322" end="3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charRg st="348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charRg st="393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797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69620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Designed to Complete Pyro’s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System Supply for Specific Installations</a:t>
            </a:r>
            <a:endParaRPr kumimoji="0" lang="en-US" sz="43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491" name="Rectangle 1029"/>
          <p:cNvSpPr>
            <a:spLocks noGrp="1"/>
          </p:cNvSpPr>
          <p:nvPr>
            <p:ph type="body" sz="half" idx="3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</a:pPr>
            <a:r>
              <a:rPr lang="en-US" altLang="en-US" sz="2800" dirty="0"/>
              <a:t>Accessories include:</a:t>
            </a:r>
            <a:endParaRPr lang="en-US" altLang="en-US" sz="2800" dirty="0"/>
          </a:p>
          <a:p>
            <a:pPr lvl="1">
              <a:buClr>
                <a:schemeClr val="accent1"/>
              </a:buClr>
              <a:buSzTx/>
              <a:buFont typeface="Verdana" panose="020B0604030504040204" pitchFamily="34" charset="0"/>
            </a:pPr>
            <a:r>
              <a:rPr lang="en-US" altLang="en-US" sz="2400" dirty="0"/>
              <a:t>Fire Panels</a:t>
            </a:r>
            <a:endParaRPr lang="en-US" altLang="en-US" sz="2400" dirty="0"/>
          </a:p>
          <a:p>
            <a:pPr lvl="1">
              <a:buClr>
                <a:schemeClr val="accent1"/>
              </a:buClr>
              <a:buSzTx/>
              <a:buFont typeface="Verdana" panose="020B0604030504040204" pitchFamily="34" charset="0"/>
            </a:pPr>
            <a:r>
              <a:rPr lang="en-US" altLang="en-US" sz="2400" dirty="0"/>
              <a:t>System Isolate Switches</a:t>
            </a:r>
            <a:endParaRPr lang="en-US" altLang="en-US" sz="2400" dirty="0"/>
          </a:p>
          <a:p>
            <a:pPr lvl="1">
              <a:buClr>
                <a:schemeClr val="accent1"/>
              </a:buClr>
              <a:buSzTx/>
              <a:buFont typeface="Verdana" panose="020B0604030504040204" pitchFamily="34" charset="0"/>
            </a:pPr>
            <a:r>
              <a:rPr lang="en-US" altLang="en-US" sz="2400" dirty="0"/>
              <a:t>Directional Nozzles</a:t>
            </a:r>
            <a:endParaRPr lang="en-US" altLang="en-US" sz="2400" dirty="0"/>
          </a:p>
          <a:p>
            <a:pPr lvl="1">
              <a:buClr>
                <a:schemeClr val="accent1"/>
              </a:buClr>
              <a:buSzTx/>
              <a:buFont typeface="Verdana" panose="020B0604030504040204" pitchFamily="34" charset="0"/>
            </a:pPr>
            <a:r>
              <a:rPr lang="en-US" altLang="en-US" sz="2400" dirty="0"/>
              <a:t>Manual Release Points</a:t>
            </a:r>
            <a:endParaRPr lang="en-US" altLang="en-US" sz="2400" dirty="0"/>
          </a:p>
          <a:p>
            <a:pPr lvl="1">
              <a:buClr>
                <a:schemeClr val="accent1"/>
              </a:buClr>
              <a:buSzTx/>
              <a:buFont typeface="Verdana" panose="020B0604030504040204" pitchFamily="34" charset="0"/>
            </a:pPr>
            <a:r>
              <a:rPr lang="en-US" altLang="en-US" sz="2400" dirty="0"/>
              <a:t>Pyrotechnic Fuses</a:t>
            </a:r>
            <a:endParaRPr lang="en-US" altLang="en-US" sz="2400" dirty="0"/>
          </a:p>
          <a:p>
            <a:pPr lvl="1">
              <a:buClr>
                <a:schemeClr val="accent1"/>
              </a:buClr>
              <a:buSzTx/>
              <a:buFont typeface="Verdana" panose="020B0604030504040204" pitchFamily="34" charset="0"/>
            </a:pPr>
            <a:r>
              <a:rPr lang="en-US" altLang="en-US" sz="2400" dirty="0"/>
              <a:t>Support Brackets</a:t>
            </a:r>
            <a:endParaRPr lang="en-US" altLang="en-US" sz="2400" dirty="0"/>
          </a:p>
          <a:p>
            <a:pPr lvl="1">
              <a:buClr>
                <a:schemeClr val="accent1"/>
              </a:buClr>
              <a:buSzTx/>
              <a:buFont typeface="Verdana" panose="020B0604030504040204" pitchFamily="34" charset="0"/>
            </a:pPr>
            <a:r>
              <a:rPr lang="en-US" altLang="en-US" sz="2400" dirty="0"/>
              <a:t>Warning Signage</a:t>
            </a:r>
            <a:endParaRPr lang="en-US" altLang="en-US" sz="2400" dirty="0"/>
          </a:p>
        </p:txBody>
      </p:sp>
      <p:sp>
        <p:nvSpPr>
          <p:cNvPr id="467974" name="Rectangle 1030"/>
          <p:cNvSpPr>
            <a:spLocks noChangeArrowheads="1"/>
          </p:cNvSpPr>
          <p:nvPr/>
        </p:nvSpPr>
        <p:spPr bwMode="auto">
          <a:xfrm>
            <a:off x="457200" y="0"/>
            <a:ext cx="82264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Optional Accessories</a:t>
            </a:r>
            <a:endParaRPr kumimoji="1"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3493" name="Picture 1033"/>
          <p:cNvPicPr/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19200" y="1981200"/>
            <a:ext cx="2511425" cy="2209800"/>
          </a:xfrm>
          <a:ln>
            <a:solidFill>
              <a:srgbClr val="FFFF00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63494" name="Picture 1034"/>
          <p:cNvPicPr/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67013" y="4114800"/>
            <a:ext cx="1804987" cy="2362200"/>
          </a:xfrm>
          <a:ln>
            <a:solidFill>
              <a:srgbClr val="FFFF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63495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A4DF29"/>
                </a:solidFill>
              </a:rPr>
            </a:fld>
            <a:endParaRPr lang="en-US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2"/>
          </p:nvPr>
        </p:nvSpPr>
        <p:spPr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716280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Generator Room Protected By Pyro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515" name="Picture 3" descr="4"/>
          <p:cNvPicPr>
            <a:picLocks noChangeAspect="1"/>
          </p:cNvPicPr>
          <p:nvPr>
            <p:ph idx="1"/>
          </p:nvPr>
        </p:nvPicPr>
        <p:blipFill>
          <a:blip r:embed="rId1"/>
          <a:srcRect l="3294" r="3294" b="61627"/>
          <a:stretch>
            <a:fillRect/>
          </a:stretch>
        </p:blipFill>
        <p:spPr>
          <a:xfrm>
            <a:off x="1219200" y="1981200"/>
            <a:ext cx="7239000" cy="4389438"/>
          </a:xfrm>
          <a:ln>
            <a:solidFill>
              <a:srgbClr val="FFFF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1219200" y="0"/>
            <a:ext cx="76168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4517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2098" name="Rectangle 2"/>
          <p:cNvSpPr>
            <a:spLocks noChangeArrowheads="1"/>
          </p:cNvSpPr>
          <p:nvPr/>
        </p:nvSpPr>
        <p:spPr bwMode="auto">
          <a:xfrm>
            <a:off x="990600" y="0"/>
            <a:ext cx="76930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60375" y="609600"/>
            <a:ext cx="8226425" cy="9144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Pyrogen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Marine Systems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2102" name="Text Box 6"/>
          <p:cNvSpPr txBox="1">
            <a:spLocks noChangeArrowheads="1"/>
          </p:cNvSpPr>
          <p:nvPr/>
        </p:nvSpPr>
        <p:spPr bwMode="auto">
          <a:xfrm>
            <a:off x="6424613" y="46513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1" lang="en-GB" kern="1200" cap="none" spc="0" normalizeH="0" baseline="0" noProof="0"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72103" name="Text Box 7"/>
          <p:cNvSpPr txBox="1">
            <a:spLocks noChangeArrowheads="1"/>
          </p:cNvSpPr>
          <p:nvPr/>
        </p:nvSpPr>
        <p:spPr bwMode="auto">
          <a:xfrm>
            <a:off x="6424613" y="47228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1" lang="en-GB" kern="1200" cap="none" spc="0" normalizeH="0" baseline="0" noProof="0"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5542" name="Picture 12" descr="PIC00004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93813" y="1752600"/>
            <a:ext cx="3276600" cy="4402138"/>
          </a:xfrm>
          <a:ln/>
        </p:spPr>
      </p:pic>
      <p:pic>
        <p:nvPicPr>
          <p:cNvPr id="65543" name="Picture 13" descr="Finish Navy Raft Engine Rm-1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48238" y="1752600"/>
            <a:ext cx="2900362" cy="1981200"/>
          </a:xfrm>
          <a:ln/>
        </p:spPr>
      </p:pic>
      <p:pic>
        <p:nvPicPr>
          <p:cNvPr id="65544" name="Picture 14" descr="Mariette008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4267200"/>
            <a:ext cx="2895600" cy="1981200"/>
          </a:xfrm>
          <a:ln/>
        </p:spPr>
      </p:pic>
      <p:sp>
        <p:nvSpPr>
          <p:cNvPr id="65545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A4DF29"/>
                </a:solidFill>
              </a:rPr>
            </a:fld>
            <a:endParaRPr lang="en-US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2"/>
          </p:nvPr>
        </p:nvSpPr>
        <p:spPr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3122" name="Rectangle 2"/>
          <p:cNvSpPr>
            <a:spLocks noChangeArrowheads="1"/>
          </p:cNvSpPr>
          <p:nvPr/>
        </p:nvSpPr>
        <p:spPr bwMode="auto">
          <a:xfrm>
            <a:off x="457200" y="0"/>
            <a:ext cx="82264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Pyrogen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Marine Systems - 2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3124" name="Text Box 4"/>
          <p:cNvSpPr txBox="1">
            <a:spLocks noChangeArrowheads="1"/>
          </p:cNvSpPr>
          <p:nvPr/>
        </p:nvSpPr>
        <p:spPr bwMode="auto">
          <a:xfrm>
            <a:off x="6424613" y="46513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1" lang="en-GB" kern="1200" cap="none" spc="0" normalizeH="0" baseline="0" noProof="0"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73125" name="Text Box 5"/>
          <p:cNvSpPr txBox="1">
            <a:spLocks noChangeArrowheads="1"/>
          </p:cNvSpPr>
          <p:nvPr/>
        </p:nvSpPr>
        <p:spPr bwMode="auto">
          <a:xfrm>
            <a:off x="6424613" y="47228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1" lang="en-GB" kern="1200" cap="none" spc="0" normalizeH="0" baseline="0" noProof="0"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6566" name="Picture 12" descr="FWD BHD1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35050" y="2524125"/>
            <a:ext cx="3460750" cy="2595563"/>
          </a:xfrm>
          <a:ln/>
        </p:spPr>
      </p:pic>
      <p:pic>
        <p:nvPicPr>
          <p:cNvPr id="66567" name="Picture 14" descr="Atlantide_03"/>
          <p:cNvPicPr>
            <a:picLocks noChangeAspect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3716338"/>
            <a:ext cx="2189162" cy="2921000"/>
          </a:xfrm>
          <a:ln/>
        </p:spPr>
      </p:pic>
      <p:pic>
        <p:nvPicPr>
          <p:cNvPr id="66568" name="Picture 16" descr="Norway Rib Engine Space"/>
          <p:cNvPicPr>
            <a:picLocks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916113"/>
            <a:ext cx="2251075" cy="1703387"/>
          </a:xfrm>
          <a:ln/>
        </p:spPr>
      </p:pic>
      <p:sp>
        <p:nvSpPr>
          <p:cNvPr id="66569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A4DF29"/>
                </a:solidFill>
              </a:rPr>
            </a:fld>
            <a:endParaRPr lang="en-US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2"/>
          </p:nvPr>
        </p:nvSpPr>
        <p:spPr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3186" name="Rectangle 5122"/>
          <p:cNvSpPr>
            <a:spLocks noGrp="1" noChangeArrowheads="1"/>
          </p:cNvSpPr>
          <p:nvPr>
            <p:ph type="title"/>
          </p:nvPr>
        </p:nvSpPr>
        <p:spPr>
          <a:xfrm>
            <a:off x="1335088" y="641350"/>
            <a:ext cx="7499350" cy="1143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Raised Floor Protected By Pyro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7587" name="Picture 5124" descr="KoccPic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57350" y="1981200"/>
            <a:ext cx="5827713" cy="4114800"/>
          </a:xfrm>
          <a:ln>
            <a:solidFill>
              <a:srgbClr val="FFFF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733189" name="Rectangle 5125"/>
          <p:cNvSpPr>
            <a:spLocks noChangeArrowheads="1"/>
          </p:cNvSpPr>
          <p:nvPr/>
        </p:nvSpPr>
        <p:spPr bwMode="auto">
          <a:xfrm>
            <a:off x="990600" y="0"/>
            <a:ext cx="8153400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7589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1046163" y="0"/>
            <a:ext cx="8097838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6165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808038"/>
            <a:ext cx="7499350" cy="1143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Computer Rooms Protected by Pyro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8612" name="Picture 6"/>
          <p:cNvPicPr>
            <a:picLocks noChangeAspect="1"/>
          </p:cNvPicPr>
          <p:nvPr>
            <p:ph sz="half" idx="1"/>
          </p:nvPr>
        </p:nvPicPr>
        <p:blipFill>
          <a:blip r:embed="rId1"/>
          <a:srcRect t="3127" b="3127"/>
          <a:stretch>
            <a:fillRect/>
          </a:stretch>
        </p:blipFill>
        <p:spPr>
          <a:xfrm>
            <a:off x="1219200" y="2349500"/>
            <a:ext cx="3287713" cy="2857500"/>
          </a:xfrm>
          <a:ln>
            <a:solidFill>
              <a:srgbClr val="FFFF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5992813" y="49387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1" lang="en-GB" kern="1200" cap="none" spc="0" normalizeH="0" baseline="0" noProof="0"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7616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997200"/>
            <a:ext cx="4038600" cy="279400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8615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Ceiling Concealed (Single)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3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9635" name="Picture 3" descr="pyrogen installation - wisma apex 4"/>
          <p:cNvPicPr>
            <a:picLocks noChangeAspect="1"/>
          </p:cNvPicPr>
          <p:nvPr>
            <p:ph idx="1"/>
          </p:nvPr>
        </p:nvPicPr>
        <p:blipFill>
          <a:blip r:embed="rId1"/>
          <a:srcRect b="3148"/>
          <a:stretch>
            <a:fillRect/>
          </a:stretch>
        </p:blipFill>
        <p:spPr>
          <a:xfrm>
            <a:off x="533400" y="1981200"/>
            <a:ext cx="6127750" cy="3984625"/>
          </a:xfrm>
          <a:ln>
            <a:solidFill>
              <a:srgbClr val="FFFF00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69636" name="Picture 4" descr="pyrogen installation - wisma apex 3"/>
          <p:cNvPicPr>
            <a:picLocks noChangeAspect="1"/>
          </p:cNvPicPr>
          <p:nvPr/>
        </p:nvPicPr>
        <p:blipFill>
          <a:blip r:embed="rId2"/>
          <a:srcRect l="2222"/>
          <a:stretch>
            <a:fillRect/>
          </a:stretch>
        </p:blipFill>
        <p:spPr>
          <a:xfrm>
            <a:off x="4495800" y="3411538"/>
            <a:ext cx="4114800" cy="29718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457200" y="0"/>
            <a:ext cx="82264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9638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Ceiling Concealed (Multiple)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0659" name="Picture 4" descr="KoccPic3"/>
          <p:cNvPicPr>
            <a:picLocks noChangeAspect="1"/>
          </p:cNvPicPr>
          <p:nvPr>
            <p:ph idx="1"/>
          </p:nvPr>
        </p:nvPicPr>
        <p:blipFill>
          <a:blip r:embed="rId1"/>
          <a:srcRect t="1791" r="1286" b="1791"/>
          <a:stretch>
            <a:fillRect/>
          </a:stretch>
        </p:blipFill>
        <p:spPr>
          <a:xfrm>
            <a:off x="1738313" y="2054225"/>
            <a:ext cx="5653087" cy="3968750"/>
          </a:xfrm>
          <a:ln>
            <a:solidFill>
              <a:srgbClr val="FFFF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732165" name="Rectangle 5"/>
          <p:cNvSpPr>
            <a:spLocks noChangeArrowheads="1"/>
          </p:cNvSpPr>
          <p:nvPr/>
        </p:nvSpPr>
        <p:spPr bwMode="auto">
          <a:xfrm>
            <a:off x="457200" y="0"/>
            <a:ext cx="82264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0661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39850" y="668338"/>
            <a:ext cx="7499350" cy="1143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Pyro Mounted inside Remote Traffic Control Radio Station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2708" name="Picture 6" descr="Slide9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38300" y="1981200"/>
            <a:ext cx="5867400" cy="4114800"/>
          </a:xfrm>
          <a:ln/>
        </p:spPr>
      </p:pic>
      <p:sp>
        <p:nvSpPr>
          <p:cNvPr id="72709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2642" name="Rectangle 2"/>
          <p:cNvSpPr>
            <a:spLocks noChangeArrowheads="1"/>
          </p:cNvSpPr>
          <p:nvPr/>
        </p:nvSpPr>
        <p:spPr bwMode="auto">
          <a:xfrm>
            <a:off x="1008063" y="7938"/>
            <a:ext cx="8153400" cy="533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1644650" y="541338"/>
            <a:ext cx="749935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Pyro Installed in Switchgear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3732" name="Picture 6" descr="Switchboard--Galeri Diraja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62113" y="1981200"/>
            <a:ext cx="5818187" cy="4114800"/>
          </a:xfrm>
          <a:ln/>
        </p:spPr>
      </p:pic>
      <p:sp>
        <p:nvSpPr>
          <p:cNvPr id="73733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2514600" cy="609600"/>
          </a:xfr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Pyro?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1066800" y="0"/>
            <a:ext cx="7620000" cy="6858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50000">
                <a:srgbClr val="5F5F5F"/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Renovation of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Pyrotechnolgy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3429000"/>
            <a:ext cx="7772400" cy="2590800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0000"/>
              <a:buFont typeface="Wingdings 2" panose="05020102010507070707" pitchFamily="18" charset="2"/>
              <a:buNone/>
            </a:pPr>
            <a:r>
              <a:rPr lang="en-US" altLang="ja-JP" sz="4300" dirty="0">
                <a:latin typeface="Georgia" panose="02040502050405020303" pitchFamily="18" charset="0"/>
                <a:ea typeface="HGｺﾞｼｯｸE"/>
              </a:rPr>
              <a:t>  Pyrotechnically formulated aerosol fire extinguisher </a:t>
            </a:r>
            <a:r>
              <a:rPr lang="en-US" altLang="en-US" sz="4300" dirty="0">
                <a:latin typeface="Georgia" panose="02040502050405020303" pitchFamily="18" charset="0"/>
              </a:rPr>
              <a:t>used </a:t>
            </a:r>
            <a:r>
              <a:rPr lang="en-GB" altLang="en-US" sz="4300" dirty="0">
                <a:latin typeface="Georgia" panose="02040502050405020303" pitchFamily="18" charset="0"/>
              </a:rPr>
              <a:t>to suppress and</a:t>
            </a:r>
            <a:endParaRPr lang="en-GB" altLang="en-US" sz="43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n-GB" altLang="en-US" sz="4300" dirty="0">
                <a:latin typeface="Georgia" panose="02040502050405020303" pitchFamily="18" charset="0"/>
              </a:rPr>
              <a:t>   extinguish fire.</a:t>
            </a:r>
            <a:r>
              <a:rPr lang="en-US" altLang="ja-JP" sz="4300" dirty="0">
                <a:latin typeface="Georgia" panose="02040502050405020303" pitchFamily="18" charset="0"/>
                <a:ea typeface="HGｺﾞｼｯｸE"/>
              </a:rPr>
              <a:t> </a:t>
            </a:r>
            <a:endParaRPr lang="en-US" altLang="ja-JP" sz="4300" dirty="0">
              <a:latin typeface="Georgia" panose="02040502050405020303" pitchFamily="18" charset="0"/>
              <a:ea typeface="HGｺﾞｼｯｸE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ja-JP" sz="4300" b="1" dirty="0">
              <a:solidFill>
                <a:srgbClr val="BF4D00"/>
              </a:solidFill>
              <a:latin typeface="Georgia" panose="02040502050405020303" pitchFamily="18" charset="0"/>
              <a:ea typeface="HGｺﾞｼｯｸE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0000"/>
              <a:buFontTx/>
              <a:buNone/>
            </a:pPr>
            <a:endParaRPr lang="en-US" altLang="en-US" sz="9600" dirty="0">
              <a:solidFill>
                <a:srgbClr val="BF4D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383145" y="1752600"/>
            <a:ext cx="3200400" cy="1124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8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2  Niki Outline" panose="00000400000000000000" pitchFamily="2" charset="-78"/>
              </a:rPr>
              <a:t>PYRO</a:t>
            </a:r>
            <a:endParaRPr kumimoji="1" lang="en-US" sz="4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2  Niki Outline" panose="00000400000000000000" pitchFamily="2" charset="-78"/>
            </a:endParaRPr>
          </a:p>
        </p:txBody>
      </p:sp>
      <p:sp>
        <p:nvSpPr>
          <p:cNvPr id="23558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A4DF29"/>
                </a:solidFill>
              </a:rPr>
            </a:fld>
            <a:endParaRPr lang="en-US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2"/>
          </p:nvPr>
        </p:nvSpPr>
        <p:spPr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356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943600" y="1143000"/>
            <a:ext cx="2286000" cy="1714500"/>
          </a:xfrm>
          <a:ln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3666" name="Rectangle 2"/>
          <p:cNvSpPr>
            <a:spLocks noChangeArrowheads="1"/>
          </p:cNvSpPr>
          <p:nvPr/>
        </p:nvSpPr>
        <p:spPr bwMode="auto">
          <a:xfrm>
            <a:off x="457200" y="0"/>
            <a:ext cx="82264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Pyrogen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Protecting CNC Machines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4756" name="Picture 6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66800" y="2220913"/>
            <a:ext cx="3073400" cy="4016375"/>
          </a:xfrm>
          <a:ln/>
        </p:spPr>
      </p:pic>
      <p:sp>
        <p:nvSpPr>
          <p:cNvPr id="753671" name="Text Box 7"/>
          <p:cNvSpPr txBox="1">
            <a:spLocks noChangeArrowheads="1"/>
          </p:cNvSpPr>
          <p:nvPr/>
        </p:nvSpPr>
        <p:spPr bwMode="auto">
          <a:xfrm>
            <a:off x="5003800" y="2492375"/>
            <a:ext cx="324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1" lang="en-GB" kern="1200" cap="none" spc="0" normalizeH="0" baseline="0" noProof="0"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53672" name="Text Box 8"/>
          <p:cNvSpPr txBox="1">
            <a:spLocks noChangeArrowheads="1"/>
          </p:cNvSpPr>
          <p:nvPr/>
        </p:nvSpPr>
        <p:spPr bwMode="auto">
          <a:xfrm>
            <a:off x="6280150" y="32829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1" lang="en-GB" kern="1200" cap="none" spc="0" normalizeH="0" baseline="0" noProof="0"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4759" name="Picture 9" descr="pic 6a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349500"/>
            <a:ext cx="4105275" cy="3600450"/>
          </a:xfrm>
          <a:ln/>
        </p:spPr>
      </p:pic>
      <p:sp>
        <p:nvSpPr>
          <p:cNvPr id="74760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4690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696200" cy="1143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Pyro Total Flood Switchgear Protection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5780" name="Picture 7" descr="Switchgear -- CUF Kertih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66800" y="2619375"/>
            <a:ext cx="3429000" cy="2836863"/>
          </a:xfrm>
          <a:ln/>
        </p:spPr>
      </p:pic>
      <p:pic>
        <p:nvPicPr>
          <p:cNvPr id="754697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97463" y="1981200"/>
            <a:ext cx="3138488" cy="198120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54696" name="Text Box 8"/>
          <p:cNvSpPr txBox="1">
            <a:spLocks noChangeArrowheads="1"/>
          </p:cNvSpPr>
          <p:nvPr/>
        </p:nvSpPr>
        <p:spPr bwMode="auto">
          <a:xfrm>
            <a:off x="6424613" y="46513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1" lang="en-GB" kern="1200" cap="none" spc="0" normalizeH="0" baseline="0" noProof="0"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54699" name="Text Box 11"/>
          <p:cNvSpPr txBox="1">
            <a:spLocks noChangeArrowheads="1"/>
          </p:cNvSpPr>
          <p:nvPr/>
        </p:nvSpPr>
        <p:spPr bwMode="auto">
          <a:xfrm>
            <a:off x="6424613" y="47228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1" lang="en-GB" kern="1200" cap="none" spc="0" normalizeH="0" baseline="0" noProof="0"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54700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4114800"/>
            <a:ext cx="3673475" cy="244475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5785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A4DF29"/>
                </a:solidFill>
              </a:rPr>
            </a:fld>
            <a:endParaRPr lang="en-US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2"/>
          </p:nvPr>
        </p:nvSpPr>
        <p:spPr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02" name="Rectangle 2"/>
          <p:cNvSpPr>
            <a:spLocks noChangeArrowheads="1"/>
          </p:cNvSpPr>
          <p:nvPr/>
        </p:nvSpPr>
        <p:spPr bwMode="auto">
          <a:xfrm>
            <a:off x="457200" y="0"/>
            <a:ext cx="82264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4D4D4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Typical Installation</a:t>
            </a:r>
            <a:endParaRPr kumimoji="1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Pyrogen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Vehicle Systems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8006" name="Text Box 6"/>
          <p:cNvSpPr txBox="1">
            <a:spLocks noChangeArrowheads="1"/>
          </p:cNvSpPr>
          <p:nvPr/>
        </p:nvSpPr>
        <p:spPr bwMode="auto">
          <a:xfrm>
            <a:off x="5632450" y="23463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1" lang="en-GB" kern="1200" cap="none" spc="0" normalizeH="0" baseline="0" noProof="0"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68007" name="Text Box 7"/>
          <p:cNvSpPr txBox="1">
            <a:spLocks noChangeArrowheads="1"/>
          </p:cNvSpPr>
          <p:nvPr/>
        </p:nvSpPr>
        <p:spPr bwMode="auto">
          <a:xfrm>
            <a:off x="6424613" y="48672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1" lang="en-GB" kern="1200" cap="none" spc="0" normalizeH="0" baseline="0" noProof="0"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7830" name="Picture 9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43000" y="2852738"/>
            <a:ext cx="3352800" cy="3243262"/>
          </a:xfrm>
          <a:ln/>
        </p:spPr>
      </p:pic>
      <p:pic>
        <p:nvPicPr>
          <p:cNvPr id="77831" name="Picture 10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951038"/>
            <a:ext cx="2947988" cy="2011362"/>
          </a:xfrm>
          <a:ln/>
        </p:spPr>
      </p:pic>
      <p:pic>
        <p:nvPicPr>
          <p:cNvPr id="77832" name="Picture 11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149725"/>
            <a:ext cx="2660650" cy="1981200"/>
          </a:xfrm>
          <a:ln/>
        </p:spPr>
      </p:pic>
      <p:sp>
        <p:nvSpPr>
          <p:cNvPr id="77833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A4DF29"/>
                </a:solidFill>
              </a:rPr>
            </a:fld>
            <a:endParaRPr lang="en-US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2"/>
          </p:nvPr>
        </p:nvSpPr>
        <p:spPr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June 13, 2014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ja-JP" altLang="en-US" sz="1400" dirty="0">
                <a:latin typeface="Tahoma" panose="020B0604030504040204" pitchFamily="34" charset="0"/>
                <a:ea typeface="MS PGothic" panose="020B0600070205080204" pitchFamily="34" charset="-128"/>
              </a:rPr>
            </a:fld>
            <a:endParaRPr lang="ja-JP" altLang="en-US" sz="1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78851" name="Text Box 2"/>
          <p:cNvSpPr txBox="1"/>
          <p:nvPr/>
        </p:nvSpPr>
        <p:spPr>
          <a:xfrm>
            <a:off x="1295400" y="417513"/>
            <a:ext cx="284956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Tahoma" panose="020B0604030504040204" pitchFamily="34" charset="0"/>
                <a:ea typeface="MS PGothic" panose="020B0600070205080204" pitchFamily="34" charset="-128"/>
              </a:rPr>
              <a:t>Conclusion:</a:t>
            </a: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78852" name="Text Box 4"/>
          <p:cNvSpPr txBox="1"/>
          <p:nvPr/>
        </p:nvSpPr>
        <p:spPr>
          <a:xfrm>
            <a:off x="1238250" y="1295400"/>
            <a:ext cx="7375525" cy="3786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Automatic (no human intervention)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MS PGothic" panose="020B0600070205080204" pitchFamily="34" charset="-128"/>
              </a:rPr>
              <a:t>Available in “grenade” format for manual fire fighting</a:t>
            </a:r>
            <a:endParaRPr lang="en-US" altLang="en-US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Three times effective than Halon 1301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 No hazardous to the Environment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 Oxygen content is not dropped below 20%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 No air pomp for pressurized cylinders 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 Space saving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 Maintenance-Free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 Simple installation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rPr>
              <a:t> Cost saving</a:t>
            </a:r>
            <a:endParaRPr lang="en-US" altLang="ja-JP" sz="2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5339857"/>
            <a:ext cx="3427513" cy="775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6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2  Niki Outline" panose="00000400000000000000" pitchFamily="2" charset="-78"/>
              </a:rPr>
              <a:t>PYRO</a:t>
            </a:r>
            <a:endParaRPr kumimoji="1" lang="en-US" sz="6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2  Niki Outline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ja-JP" altLang="en-US" sz="1400" dirty="0">
                <a:latin typeface="Tahoma" panose="020B0604030504040204" pitchFamily="34" charset="0"/>
                <a:ea typeface="MS PGothic" panose="020B0600070205080204" pitchFamily="34" charset="-128"/>
              </a:rPr>
            </a:fld>
            <a:endParaRPr lang="ja-JP" altLang="en-US" sz="1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143000" y="295275"/>
            <a:ext cx="71040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ja-JP" sz="3600" b="1" dirty="0">
                <a:latin typeface="Tahoma" panose="020B0604030504040204" pitchFamily="34" charset="0"/>
              </a:rPr>
              <a:t>Renovation of Pyrotechnolgy:</a:t>
            </a:r>
            <a:endParaRPr lang="en-US" altLang="ja-JP" sz="3600" b="1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endParaRPr lang="en-US" altLang="ja-JP" sz="1200" b="1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r>
              <a:rPr lang="en-US" altLang="ja-JP" sz="3600" b="1" dirty="0">
                <a:latin typeface="Tahoma" panose="020B0604030504040204" pitchFamily="34" charset="0"/>
              </a:rPr>
              <a:t>The secret of</a:t>
            </a:r>
            <a:r>
              <a:rPr lang="en-US" altLang="ja-JP" sz="3600" b="1" dirty="0">
                <a:latin typeface="Bazooka" pitchFamily="2" charset="0"/>
              </a:rPr>
              <a:t> </a:t>
            </a:r>
            <a:r>
              <a:rPr lang="en-US" altLang="ja-JP" sz="3600" dirty="0">
                <a:solidFill>
                  <a:schemeClr val="fol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Impact" panose="020B0806030902050204" pitchFamily="34" charset="0"/>
              </a:rPr>
              <a:t>PYRO</a:t>
            </a:r>
            <a:r>
              <a:rPr lang="en-US" altLang="ja-JP" sz="3600" b="1" dirty="0">
                <a:latin typeface="Tahoma" panose="020B0604030504040204" pitchFamily="34" charset="0"/>
              </a:rPr>
              <a:t>’s Power</a:t>
            </a:r>
            <a:endParaRPr lang="en-US" altLang="ja-JP" sz="3600" b="1" dirty="0">
              <a:latin typeface="Tahoma" panose="020B0604030504040204" pitchFamily="34" charset="0"/>
            </a:endParaRPr>
          </a:p>
        </p:txBody>
      </p:sp>
      <p:sp>
        <p:nvSpPr>
          <p:cNvPr id="24580" name="Text Box 9"/>
          <p:cNvSpPr txBox="1"/>
          <p:nvPr/>
        </p:nvSpPr>
        <p:spPr>
          <a:xfrm>
            <a:off x="1173163" y="1828800"/>
            <a:ext cx="3783012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buChar char="•"/>
            </a:pPr>
            <a:r>
              <a:rPr lang="en-US" altLang="ja-JP" sz="1800" dirty="0">
                <a:latin typeface="Tahoma" panose="020B0604030504040204" pitchFamily="34" charset="0"/>
              </a:rPr>
              <a:t>Unique formulation</a:t>
            </a:r>
            <a:endParaRPr lang="en-US" altLang="ja-JP" sz="1800" dirty="0">
              <a:latin typeface="Tahoma" panose="020B0604030504040204" pitchFamily="34" charset="0"/>
            </a:endParaRPr>
          </a:p>
          <a:p>
            <a:pPr marL="457200" indent="-457200" eaLnBrk="1" hangingPunct="1"/>
            <a:r>
              <a:rPr lang="en-US" altLang="ja-JP" sz="1800" dirty="0">
                <a:latin typeface="Tahoma" panose="020B0604030504040204" pitchFamily="34" charset="0"/>
              </a:rPr>
              <a:t>     - solid aerosol generating composition</a:t>
            </a:r>
            <a:endParaRPr lang="en-US" altLang="ja-JP" sz="1800" dirty="0">
              <a:latin typeface="Tahoma" panose="020B0604030504040204" pitchFamily="34" charset="0"/>
            </a:endParaRPr>
          </a:p>
          <a:p>
            <a:pPr marL="457200" indent="-457200" eaLnBrk="1" hangingPunct="1"/>
            <a:r>
              <a:rPr lang="en-US" altLang="ja-JP" sz="1800" dirty="0">
                <a:latin typeface="Tahoma" panose="020B0604030504040204" pitchFamily="34" charset="0"/>
              </a:rPr>
              <a:t>	</a:t>
            </a:r>
            <a:endParaRPr lang="en-US" altLang="ja-JP" sz="1800" dirty="0">
              <a:latin typeface="Tahoma" panose="020B0604030504040204" pitchFamily="34" charset="0"/>
            </a:endParaRPr>
          </a:p>
          <a:p>
            <a:pPr marL="457200" indent="-457200" eaLnBrk="1" hangingPunct="1"/>
            <a:r>
              <a:rPr lang="en-US" altLang="ja-JP" sz="1800" dirty="0">
                <a:latin typeface="Tahoma" panose="020B0604030504040204" pitchFamily="34" charset="0"/>
              </a:rPr>
              <a:t>     - solid chemical coolant</a:t>
            </a:r>
            <a:endParaRPr lang="en-US" altLang="ja-JP" sz="1800" dirty="0">
              <a:latin typeface="Tahoma" panose="020B0604030504040204" pitchFamily="34" charset="0"/>
            </a:endParaRPr>
          </a:p>
          <a:p>
            <a:pPr marL="457200" indent="-457200" eaLnBrk="1" hangingPunct="1"/>
            <a:r>
              <a:rPr lang="en-US" altLang="ja-JP" sz="1800" dirty="0">
                <a:latin typeface="Tahoma" panose="020B0604030504040204" pitchFamily="34" charset="0"/>
              </a:rPr>
              <a:t>	 ensures flameless operation and rapid expulsion</a:t>
            </a:r>
            <a:endParaRPr lang="en-US" altLang="ja-JP" sz="1800" dirty="0">
              <a:latin typeface="Tahoma" panose="020B0604030504040204" pitchFamily="34" charset="0"/>
            </a:endParaRPr>
          </a:p>
          <a:p>
            <a:pPr marL="457200" indent="-457200" eaLnBrk="1" hangingPunct="1">
              <a:buChar char="•"/>
            </a:pPr>
            <a:r>
              <a:rPr lang="en-US" altLang="ja-JP" sz="1800" dirty="0">
                <a:latin typeface="Tahoma" panose="020B0604030504040204" pitchFamily="34" charset="0"/>
              </a:rPr>
              <a:t>Thermal</a:t>
            </a:r>
            <a:endParaRPr lang="en-US" altLang="ja-JP" sz="1800" dirty="0">
              <a:latin typeface="Tahoma" panose="020B0604030504040204" pitchFamily="34" charset="0"/>
            </a:endParaRPr>
          </a:p>
          <a:p>
            <a:pPr marL="457200" indent="-457200" eaLnBrk="1" hangingPunct="1"/>
            <a:r>
              <a:rPr lang="en-US" altLang="ja-JP" sz="1800" dirty="0">
                <a:latin typeface="Tahoma" panose="020B0604030504040204" pitchFamily="34" charset="0"/>
              </a:rPr>
              <a:t>     - Automatic through temperature sensitive pyrotechnic cord 175</a:t>
            </a:r>
            <a:r>
              <a:rPr lang="ja-JP" altLang="en-US" sz="1800" b="1" dirty="0">
                <a:latin typeface="Tahoma" panose="020B0604030504040204" pitchFamily="34" charset="0"/>
              </a:rPr>
              <a:t>℃</a:t>
            </a:r>
            <a:r>
              <a:rPr lang="ja-JP" altLang="en-US" sz="1800" dirty="0">
                <a:latin typeface="Tahoma" panose="020B0604030504040204" pitchFamily="34" charset="0"/>
              </a:rPr>
              <a:t>　</a:t>
            </a:r>
            <a:endParaRPr lang="en-US" altLang="ja-JP" sz="1800" dirty="0">
              <a:latin typeface="Tahoma" panose="020B0604030504040204" pitchFamily="34" charset="0"/>
            </a:endParaRPr>
          </a:p>
          <a:p>
            <a:pPr marL="457200" indent="-457200" eaLnBrk="1" hangingPunct="1"/>
            <a:endParaRPr lang="en-US" altLang="ja-JP" sz="1800" dirty="0">
              <a:latin typeface="Tahoma" panose="020B0604030504040204" pitchFamily="34" charset="0"/>
            </a:endParaRPr>
          </a:p>
        </p:txBody>
      </p:sp>
      <p:grpSp>
        <p:nvGrpSpPr>
          <p:cNvPr id="24581" name="Group 67"/>
          <p:cNvGrpSpPr/>
          <p:nvPr/>
        </p:nvGrpSpPr>
        <p:grpSpPr>
          <a:xfrm>
            <a:off x="5105400" y="1828800"/>
            <a:ext cx="3657600" cy="3886200"/>
            <a:chOff x="3408" y="1152"/>
            <a:chExt cx="2112" cy="2286"/>
          </a:xfrm>
        </p:grpSpPr>
        <p:sp>
          <p:nvSpPr>
            <p:cNvPr id="24583" name="Rectangle 16"/>
            <p:cNvSpPr/>
            <p:nvPr/>
          </p:nvSpPr>
          <p:spPr>
            <a:xfrm>
              <a:off x="4898" y="1272"/>
              <a:ext cx="590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Combustible label cover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84" name="Rectangle 17"/>
            <p:cNvSpPr/>
            <p:nvPr/>
          </p:nvSpPr>
          <p:spPr>
            <a:xfrm>
              <a:off x="4898" y="1508"/>
              <a:ext cx="402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Directional plate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85" name="Rectangle 18"/>
            <p:cNvSpPr/>
            <p:nvPr/>
          </p:nvSpPr>
          <p:spPr>
            <a:xfrm>
              <a:off x="4898" y="1673"/>
              <a:ext cx="299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Coolant grid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86" name="Rectangle 19"/>
            <p:cNvSpPr/>
            <p:nvPr/>
          </p:nvSpPr>
          <p:spPr>
            <a:xfrm>
              <a:off x="4898" y="1949"/>
              <a:ext cx="419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Chemical coolant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87" name="Rectangle 20"/>
            <p:cNvSpPr/>
            <p:nvPr/>
          </p:nvSpPr>
          <p:spPr>
            <a:xfrm>
              <a:off x="4898" y="2096"/>
              <a:ext cx="352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Separator grid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88" name="Rectangle 21"/>
            <p:cNvSpPr/>
            <p:nvPr/>
          </p:nvSpPr>
          <p:spPr>
            <a:xfrm>
              <a:off x="4898" y="2271"/>
              <a:ext cx="578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Thermal ignition device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89" name="Rectangle 22"/>
            <p:cNvSpPr/>
            <p:nvPr/>
          </p:nvSpPr>
          <p:spPr>
            <a:xfrm>
              <a:off x="4898" y="2381"/>
              <a:ext cx="280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Spacer ring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90" name="Rectangle 23"/>
            <p:cNvSpPr/>
            <p:nvPr/>
          </p:nvSpPr>
          <p:spPr>
            <a:xfrm>
              <a:off x="4900" y="2807"/>
              <a:ext cx="596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Solid aerosol generating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91" name="Rectangle 24"/>
            <p:cNvSpPr/>
            <p:nvPr/>
          </p:nvSpPr>
          <p:spPr>
            <a:xfrm>
              <a:off x="4900" y="2878"/>
              <a:ext cx="295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composiiton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92" name="Rectangle 25"/>
            <p:cNvSpPr/>
            <p:nvPr/>
          </p:nvSpPr>
          <p:spPr>
            <a:xfrm>
              <a:off x="4900" y="2691"/>
              <a:ext cx="620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Electrical ignition devices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93" name="Rectangle 26"/>
            <p:cNvSpPr/>
            <p:nvPr/>
          </p:nvSpPr>
          <p:spPr>
            <a:xfrm>
              <a:off x="4900" y="3080"/>
              <a:ext cx="509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Heavy duty alminum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94" name="Rectangle 27"/>
            <p:cNvSpPr/>
            <p:nvPr/>
          </p:nvSpPr>
          <p:spPr>
            <a:xfrm>
              <a:off x="4900" y="3152"/>
              <a:ext cx="305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alloy casting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95" name="Rectangle 28"/>
            <p:cNvSpPr/>
            <p:nvPr/>
          </p:nvSpPr>
          <p:spPr>
            <a:xfrm>
              <a:off x="4900" y="3371"/>
              <a:ext cx="592" cy="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700" b="1" dirty="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</a:rPr>
                <a:t>Igniter circuit connector</a:t>
              </a:r>
              <a:endParaRPr lang="en-US" altLang="ja-JP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96" name="Line 40"/>
            <p:cNvSpPr/>
            <p:nvPr/>
          </p:nvSpPr>
          <p:spPr>
            <a:xfrm flipH="1">
              <a:off x="4761" y="1308"/>
              <a:ext cx="112" cy="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7" name="Freeform 41"/>
            <p:cNvSpPr/>
            <p:nvPr/>
          </p:nvSpPr>
          <p:spPr>
            <a:xfrm>
              <a:off x="4746" y="1301"/>
              <a:ext cx="3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80" h="99">
                  <a:moveTo>
                    <a:pt x="180" y="99"/>
                  </a:moveTo>
                  <a:lnTo>
                    <a:pt x="0" y="49"/>
                  </a:lnTo>
                  <a:lnTo>
                    <a:pt x="180" y="0"/>
                  </a:lnTo>
                  <a:lnTo>
                    <a:pt x="180" y="9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111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598" name="Line 42"/>
            <p:cNvSpPr/>
            <p:nvPr/>
          </p:nvSpPr>
          <p:spPr>
            <a:xfrm flipH="1">
              <a:off x="4763" y="1539"/>
              <a:ext cx="112" cy="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9" name="Freeform 43"/>
            <p:cNvSpPr/>
            <p:nvPr/>
          </p:nvSpPr>
          <p:spPr>
            <a:xfrm>
              <a:off x="4748" y="1532"/>
              <a:ext cx="3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80" h="98">
                  <a:moveTo>
                    <a:pt x="180" y="98"/>
                  </a:moveTo>
                  <a:lnTo>
                    <a:pt x="0" y="48"/>
                  </a:lnTo>
                  <a:lnTo>
                    <a:pt x="180" y="0"/>
                  </a:lnTo>
                  <a:lnTo>
                    <a:pt x="180" y="9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111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0" name="Line 44"/>
            <p:cNvSpPr/>
            <p:nvPr/>
          </p:nvSpPr>
          <p:spPr>
            <a:xfrm flipH="1">
              <a:off x="4762" y="1710"/>
              <a:ext cx="111" cy="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1" name="Freeform 45"/>
            <p:cNvSpPr/>
            <p:nvPr/>
          </p:nvSpPr>
          <p:spPr>
            <a:xfrm>
              <a:off x="4747" y="1703"/>
              <a:ext cx="3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80" h="98">
                  <a:moveTo>
                    <a:pt x="180" y="98"/>
                  </a:moveTo>
                  <a:lnTo>
                    <a:pt x="0" y="48"/>
                  </a:lnTo>
                  <a:lnTo>
                    <a:pt x="180" y="0"/>
                  </a:lnTo>
                  <a:lnTo>
                    <a:pt x="180" y="9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111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2" name="Line 46"/>
            <p:cNvSpPr/>
            <p:nvPr/>
          </p:nvSpPr>
          <p:spPr>
            <a:xfrm flipH="1">
              <a:off x="4789" y="1980"/>
              <a:ext cx="84" cy="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3" name="Freeform 47"/>
            <p:cNvSpPr/>
            <p:nvPr/>
          </p:nvSpPr>
          <p:spPr>
            <a:xfrm>
              <a:off x="4774" y="1973"/>
              <a:ext cx="3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9" h="99">
                  <a:moveTo>
                    <a:pt x="179" y="99"/>
                  </a:moveTo>
                  <a:lnTo>
                    <a:pt x="0" y="49"/>
                  </a:lnTo>
                  <a:lnTo>
                    <a:pt x="179" y="0"/>
                  </a:lnTo>
                  <a:lnTo>
                    <a:pt x="179" y="9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111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4" name="Line 48"/>
            <p:cNvSpPr/>
            <p:nvPr/>
          </p:nvSpPr>
          <p:spPr>
            <a:xfrm flipH="1">
              <a:off x="4761" y="2130"/>
              <a:ext cx="112" cy="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5" name="Freeform 49"/>
            <p:cNvSpPr/>
            <p:nvPr/>
          </p:nvSpPr>
          <p:spPr>
            <a:xfrm>
              <a:off x="4746" y="2123"/>
              <a:ext cx="3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80" h="99">
                  <a:moveTo>
                    <a:pt x="180" y="99"/>
                  </a:moveTo>
                  <a:lnTo>
                    <a:pt x="0" y="49"/>
                  </a:lnTo>
                  <a:lnTo>
                    <a:pt x="180" y="0"/>
                  </a:lnTo>
                  <a:lnTo>
                    <a:pt x="180" y="9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111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6" name="Line 50"/>
            <p:cNvSpPr/>
            <p:nvPr/>
          </p:nvSpPr>
          <p:spPr>
            <a:xfrm flipH="1">
              <a:off x="4366" y="2304"/>
              <a:ext cx="507" cy="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7" name="Line 52"/>
            <p:cNvSpPr/>
            <p:nvPr/>
          </p:nvSpPr>
          <p:spPr>
            <a:xfrm flipH="1">
              <a:off x="4761" y="2415"/>
              <a:ext cx="112" cy="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8" name="Freeform 53"/>
            <p:cNvSpPr/>
            <p:nvPr/>
          </p:nvSpPr>
          <p:spPr>
            <a:xfrm>
              <a:off x="4746" y="2408"/>
              <a:ext cx="3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80" h="99">
                  <a:moveTo>
                    <a:pt x="180" y="99"/>
                  </a:moveTo>
                  <a:lnTo>
                    <a:pt x="0" y="49"/>
                  </a:lnTo>
                  <a:lnTo>
                    <a:pt x="180" y="0"/>
                  </a:lnTo>
                  <a:lnTo>
                    <a:pt x="180" y="9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111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9" name="Line 54"/>
            <p:cNvSpPr/>
            <p:nvPr/>
          </p:nvSpPr>
          <p:spPr>
            <a:xfrm flipH="1">
              <a:off x="4759" y="2837"/>
              <a:ext cx="112" cy="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0" name="Freeform 55"/>
            <p:cNvSpPr/>
            <p:nvPr/>
          </p:nvSpPr>
          <p:spPr>
            <a:xfrm>
              <a:off x="4744" y="2831"/>
              <a:ext cx="3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80" h="98">
                  <a:moveTo>
                    <a:pt x="180" y="98"/>
                  </a:moveTo>
                  <a:lnTo>
                    <a:pt x="0" y="48"/>
                  </a:lnTo>
                  <a:lnTo>
                    <a:pt x="180" y="0"/>
                  </a:lnTo>
                  <a:lnTo>
                    <a:pt x="180" y="9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111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1" name="Line 56"/>
            <p:cNvSpPr/>
            <p:nvPr/>
          </p:nvSpPr>
          <p:spPr>
            <a:xfrm flipH="1">
              <a:off x="4403" y="2730"/>
              <a:ext cx="471" cy="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2" name="Line 58"/>
            <p:cNvSpPr/>
            <p:nvPr/>
          </p:nvSpPr>
          <p:spPr>
            <a:xfrm flipH="1">
              <a:off x="4763" y="3114"/>
              <a:ext cx="112" cy="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3" name="Freeform 59"/>
            <p:cNvSpPr/>
            <p:nvPr/>
          </p:nvSpPr>
          <p:spPr>
            <a:xfrm>
              <a:off x="4748" y="3106"/>
              <a:ext cx="30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80" h="99">
                  <a:moveTo>
                    <a:pt x="180" y="99"/>
                  </a:moveTo>
                  <a:lnTo>
                    <a:pt x="0" y="50"/>
                  </a:lnTo>
                  <a:lnTo>
                    <a:pt x="180" y="0"/>
                  </a:lnTo>
                  <a:lnTo>
                    <a:pt x="180" y="9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111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4" name="Line 60"/>
            <p:cNvSpPr/>
            <p:nvPr/>
          </p:nvSpPr>
          <p:spPr>
            <a:xfrm flipH="1">
              <a:off x="4422" y="3406"/>
              <a:ext cx="451" cy="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pic>
          <p:nvPicPr>
            <p:cNvPr id="24615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08" y="1152"/>
              <a:ext cx="1056" cy="22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616" name="Rectangle 34"/>
            <p:cNvSpPr/>
            <p:nvPr/>
          </p:nvSpPr>
          <p:spPr>
            <a:xfrm>
              <a:off x="3933" y="3315"/>
              <a:ext cx="96" cy="109"/>
            </a:xfrm>
            <a:prstGeom prst="rect">
              <a:avLst/>
            </a:prstGeom>
            <a:solidFill>
              <a:srgbClr val="DA0030"/>
            </a:solidFill>
            <a:ln w="31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617" name="Oval 35"/>
            <p:cNvSpPr/>
            <p:nvPr/>
          </p:nvSpPr>
          <p:spPr>
            <a:xfrm>
              <a:off x="3888" y="3269"/>
              <a:ext cx="194" cy="78"/>
            </a:xfrm>
            <a:prstGeom prst="ellipse">
              <a:avLst/>
            </a:prstGeom>
            <a:solidFill>
              <a:srgbClr val="0000AC"/>
            </a:solidFill>
            <a:ln w="31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618" name="Rectangle 36"/>
            <p:cNvSpPr/>
            <p:nvPr/>
          </p:nvSpPr>
          <p:spPr>
            <a:xfrm>
              <a:off x="3933" y="2699"/>
              <a:ext cx="96" cy="101"/>
            </a:xfrm>
            <a:prstGeom prst="rect">
              <a:avLst/>
            </a:prstGeom>
            <a:solidFill>
              <a:srgbClr val="FFAD2C"/>
            </a:solidFill>
            <a:ln w="31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700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465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Tahom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619" name="Line 37"/>
            <p:cNvSpPr/>
            <p:nvPr/>
          </p:nvSpPr>
          <p:spPr>
            <a:xfrm>
              <a:off x="3945" y="2797"/>
              <a:ext cx="1" cy="47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0" name="Line 38"/>
            <p:cNvSpPr/>
            <p:nvPr/>
          </p:nvSpPr>
          <p:spPr>
            <a:xfrm>
              <a:off x="4017" y="2797"/>
              <a:ext cx="1" cy="471"/>
            </a:xfrm>
            <a:prstGeom prst="line">
              <a:avLst/>
            </a:prstGeom>
            <a:ln w="111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1" name="Line 39"/>
            <p:cNvSpPr/>
            <p:nvPr/>
          </p:nvSpPr>
          <p:spPr>
            <a:xfrm>
              <a:off x="3983" y="2160"/>
              <a:ext cx="1" cy="269"/>
            </a:xfrm>
            <a:prstGeom prst="line">
              <a:avLst/>
            </a:prstGeom>
            <a:ln w="17463" cap="flat" cmpd="sng">
              <a:solidFill>
                <a:srgbClr val="E1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2" name="Freeform 51"/>
            <p:cNvSpPr/>
            <p:nvPr/>
          </p:nvSpPr>
          <p:spPr>
            <a:xfrm>
              <a:off x="4173" y="2297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80" h="98">
                  <a:moveTo>
                    <a:pt x="180" y="98"/>
                  </a:moveTo>
                  <a:lnTo>
                    <a:pt x="0" y="48"/>
                  </a:lnTo>
                  <a:lnTo>
                    <a:pt x="180" y="0"/>
                  </a:lnTo>
                  <a:lnTo>
                    <a:pt x="180" y="9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111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3" name="Freeform 57"/>
            <p:cNvSpPr/>
            <p:nvPr/>
          </p:nvSpPr>
          <p:spPr>
            <a:xfrm>
              <a:off x="4297" y="2723"/>
              <a:ext cx="3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80" h="99">
                  <a:moveTo>
                    <a:pt x="180" y="99"/>
                  </a:moveTo>
                  <a:lnTo>
                    <a:pt x="0" y="49"/>
                  </a:lnTo>
                  <a:lnTo>
                    <a:pt x="180" y="0"/>
                  </a:lnTo>
                  <a:lnTo>
                    <a:pt x="180" y="9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111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4" name="Freeform 61"/>
            <p:cNvSpPr/>
            <p:nvPr/>
          </p:nvSpPr>
          <p:spPr>
            <a:xfrm>
              <a:off x="4316" y="3399"/>
              <a:ext cx="3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80" h="98">
                  <a:moveTo>
                    <a:pt x="180" y="98"/>
                  </a:moveTo>
                  <a:lnTo>
                    <a:pt x="0" y="50"/>
                  </a:lnTo>
                  <a:lnTo>
                    <a:pt x="180" y="0"/>
                  </a:lnTo>
                  <a:lnTo>
                    <a:pt x="180" y="9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111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5" name="Line 62"/>
            <p:cNvSpPr/>
            <p:nvPr/>
          </p:nvSpPr>
          <p:spPr>
            <a:xfrm>
              <a:off x="3983" y="1510"/>
              <a:ext cx="1" cy="382"/>
            </a:xfrm>
            <a:prstGeom prst="line">
              <a:avLst/>
            </a:prstGeom>
            <a:ln w="17463" cap="flat" cmpd="sng">
              <a:solidFill>
                <a:srgbClr val="E1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6" name="Line 63"/>
            <p:cNvSpPr/>
            <p:nvPr/>
          </p:nvSpPr>
          <p:spPr>
            <a:xfrm>
              <a:off x="3972" y="2527"/>
              <a:ext cx="1" cy="162"/>
            </a:xfrm>
            <a:prstGeom prst="line">
              <a:avLst/>
            </a:prstGeom>
            <a:ln w="17463" cap="flat" cmpd="sng">
              <a:solidFill>
                <a:srgbClr val="E1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4098" name="Rectangle 1026"/>
          <p:cNvSpPr>
            <a:spLocks noChangeArrowheads="1"/>
          </p:cNvSpPr>
          <p:nvPr/>
        </p:nvSpPr>
        <p:spPr bwMode="auto">
          <a:xfrm>
            <a:off x="1219200" y="0"/>
            <a:ext cx="7616825" cy="533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Technical Characteristics: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44099" name="Rectangle 1027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Multiple Activation for Activation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8" name="Rectangle 1028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1910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en-US" dirty="0"/>
              <a:t>By Electrical Activation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Automatic via detection system or,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Manual via electrical manual release point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By Thermal Activation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Automatic via pyrotechnic fuse – Fire Cord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Self operation at 500oC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By Manual Activation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Manual via ‘grenade’ type pin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26629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8" name="Rectangle 10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13F2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Aerosol Generation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51" name="Rectangle 1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</a:rPr>
              <a:t>Ignition of aerosol-forming composition =</a:t>
            </a: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FF0000"/>
                </a:solidFill>
              </a:rPr>
              <a:t>solid potassium carbonates + carbon dioxide gas + nitrogen gas + water vapor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</a:rPr>
              <a:t>KNO</a:t>
            </a:r>
            <a:r>
              <a:rPr lang="en-US" altLang="en-US" sz="2800" b="1" baseline="-25000" dirty="0">
                <a:solidFill>
                  <a:srgbClr val="0070C0"/>
                </a:solidFill>
              </a:rPr>
              <a:t>3(s)</a:t>
            </a:r>
            <a:r>
              <a:rPr lang="en-US" altLang="en-US" sz="2800" b="1" dirty="0">
                <a:solidFill>
                  <a:srgbClr val="0070C0"/>
                </a:solidFill>
              </a:rPr>
              <a:t> + C</a:t>
            </a:r>
            <a:r>
              <a:rPr lang="en-US" altLang="en-US" sz="2800" b="1" baseline="-25000" dirty="0">
                <a:solidFill>
                  <a:srgbClr val="0070C0"/>
                </a:solidFill>
              </a:rPr>
              <a:t>n</a:t>
            </a:r>
            <a:r>
              <a:rPr lang="en-US" altLang="en-US" sz="2800" b="1" dirty="0">
                <a:solidFill>
                  <a:srgbClr val="0070C0"/>
                </a:solidFill>
              </a:rPr>
              <a:t>H</a:t>
            </a:r>
            <a:r>
              <a:rPr lang="en-US" altLang="en-US" sz="2800" b="1" baseline="-25000" dirty="0">
                <a:solidFill>
                  <a:srgbClr val="0070C0"/>
                </a:solidFill>
              </a:rPr>
              <a:t>m</a:t>
            </a:r>
            <a:r>
              <a:rPr lang="en-US" altLang="en-US" sz="2800" b="1" dirty="0">
                <a:solidFill>
                  <a:srgbClr val="0070C0"/>
                </a:solidFill>
              </a:rPr>
              <a:t>N</a:t>
            </a:r>
            <a:r>
              <a:rPr lang="en-US" altLang="en-US" sz="2800" b="1" baseline="-25000" dirty="0">
                <a:solidFill>
                  <a:srgbClr val="0070C0"/>
                </a:solidFill>
              </a:rPr>
              <a:t>p</a:t>
            </a:r>
            <a:r>
              <a:rPr lang="en-US" altLang="en-US" sz="2800" b="1" dirty="0">
                <a:solidFill>
                  <a:srgbClr val="0070C0"/>
                </a:solidFill>
              </a:rPr>
              <a:t>O</a:t>
            </a:r>
            <a:r>
              <a:rPr lang="en-US" altLang="en-US" sz="2800" b="1" baseline="-25000" dirty="0">
                <a:solidFill>
                  <a:srgbClr val="0070C0"/>
                </a:solidFill>
              </a:rPr>
              <a:t>q(s)</a:t>
            </a:r>
            <a:r>
              <a:rPr lang="en-US" altLang="en-US" sz="2800" b="1" dirty="0">
                <a:solidFill>
                  <a:srgbClr val="0070C0"/>
                </a:solidFill>
              </a:rPr>
              <a:t> + C</a:t>
            </a:r>
            <a:r>
              <a:rPr lang="en-US" altLang="en-US" sz="2800" b="1" baseline="-25000" dirty="0">
                <a:solidFill>
                  <a:srgbClr val="0070C0"/>
                </a:solidFill>
              </a:rPr>
              <a:t>(s) </a:t>
            </a:r>
            <a:r>
              <a:rPr lang="en-US" altLang="en-US" sz="2800" b="1" dirty="0">
                <a:solidFill>
                  <a:srgbClr val="0070C0"/>
                </a:solidFill>
              </a:rPr>
              <a:t>=</a:t>
            </a:r>
            <a:r>
              <a:rPr lang="en-US" altLang="en-US" sz="2800" dirty="0"/>
              <a:t>	</a:t>
            </a:r>
            <a:endParaRPr lang="en-US" altLang="en-US" sz="2800" dirty="0"/>
          </a:p>
          <a:p>
            <a:pPr algn="ctr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KHCO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3(s)</a:t>
            </a:r>
            <a:r>
              <a:rPr lang="en-US" altLang="en-US" sz="2800" dirty="0">
                <a:solidFill>
                  <a:srgbClr val="FF0000"/>
                </a:solidFill>
              </a:rPr>
              <a:t> + K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800" dirty="0">
                <a:solidFill>
                  <a:srgbClr val="FF0000"/>
                </a:solidFill>
              </a:rPr>
              <a:t>CO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3(s)</a:t>
            </a:r>
            <a:r>
              <a:rPr lang="en-US" altLang="en-US" sz="2800" dirty="0">
                <a:solidFill>
                  <a:srgbClr val="FF0000"/>
                </a:solidFill>
              </a:rPr>
              <a:t> + CO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2(g)</a:t>
            </a:r>
            <a:r>
              <a:rPr lang="en-US" altLang="en-US" sz="2800" dirty="0">
                <a:solidFill>
                  <a:srgbClr val="FF0000"/>
                </a:solidFill>
              </a:rPr>
              <a:t> + N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2(g)</a:t>
            </a:r>
            <a:r>
              <a:rPr lang="en-US" altLang="en-US" sz="2800" dirty="0">
                <a:solidFill>
                  <a:srgbClr val="FF0000"/>
                </a:solidFill>
              </a:rPr>
              <a:t> + H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800" dirty="0">
                <a:solidFill>
                  <a:srgbClr val="FF0000"/>
                </a:solidFill>
              </a:rPr>
              <a:t>O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(g)</a:t>
            </a:r>
            <a:endParaRPr lang="en-US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066800" y="0"/>
            <a:ext cx="76168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Technical Characteristics: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27654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6147"/>
          <p:cNvSpPr>
            <a:spLocks noChangeAspect="1"/>
          </p:cNvSpPr>
          <p:nvPr/>
        </p:nvSpPr>
        <p:spPr>
          <a:xfrm>
            <a:off x="2419350" y="3319463"/>
            <a:ext cx="4287838" cy="1658937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99044" name="Rectangle 6148"/>
          <p:cNvSpPr>
            <a:spLocks noChangeAspect="1"/>
          </p:cNvSpPr>
          <p:nvPr/>
        </p:nvSpPr>
        <p:spPr>
          <a:xfrm>
            <a:off x="2133600" y="3833813"/>
            <a:ext cx="285750" cy="630237"/>
          </a:xfrm>
          <a:prstGeom prst="rect">
            <a:avLst/>
          </a:prstGeom>
          <a:solidFill>
            <a:srgbClr val="FF5050"/>
          </a:solidFill>
          <a:ln w="9525">
            <a:noFill/>
          </a:ln>
        </p:spPr>
        <p:txBody>
          <a:bodyPr wrap="none" anchor="ctr" anchorCtr="0"/>
          <a:p>
            <a:pPr algn="ctr"/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99045" name="Rectangle 6149"/>
          <p:cNvSpPr>
            <a:spLocks noChangeAspect="1"/>
          </p:cNvSpPr>
          <p:nvPr/>
        </p:nvSpPr>
        <p:spPr>
          <a:xfrm>
            <a:off x="6707188" y="4005263"/>
            <a:ext cx="171450" cy="287337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p>
            <a:pPr algn="ctr"/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3797" name="Rectangle 6150"/>
          <p:cNvSpPr>
            <a:spLocks noChangeAspect="1"/>
          </p:cNvSpPr>
          <p:nvPr/>
        </p:nvSpPr>
        <p:spPr>
          <a:xfrm>
            <a:off x="3219450" y="3319463"/>
            <a:ext cx="742950" cy="1658937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ADADD6"/>
              </a:gs>
              <a:gs pos="100000">
                <a:srgbClr val="333399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3798" name="Rectangle 6151"/>
          <p:cNvSpPr>
            <a:spLocks noChangeAspect="1"/>
          </p:cNvSpPr>
          <p:nvPr/>
        </p:nvSpPr>
        <p:spPr>
          <a:xfrm>
            <a:off x="3276600" y="3976688"/>
            <a:ext cx="342900" cy="34448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599048" name="Group 6152"/>
          <p:cNvGrpSpPr>
            <a:grpSpLocks noChangeAspect="1"/>
          </p:cNvGrpSpPr>
          <p:nvPr/>
        </p:nvGrpSpPr>
        <p:grpSpPr>
          <a:xfrm>
            <a:off x="304800" y="3584575"/>
            <a:ext cx="2971800" cy="1314450"/>
            <a:chOff x="-672" y="1680"/>
            <a:chExt cx="2496" cy="1104"/>
          </a:xfrm>
        </p:grpSpPr>
        <p:sp>
          <p:nvSpPr>
            <p:cNvPr id="33825" name="Line 6153"/>
            <p:cNvSpPr>
              <a:spLocks noChangeAspect="1"/>
            </p:cNvSpPr>
            <p:nvPr/>
          </p:nvSpPr>
          <p:spPr>
            <a:xfrm flipH="1">
              <a:off x="288" y="1680"/>
              <a:ext cx="192" cy="110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3826" name="Group 6154"/>
            <p:cNvGrpSpPr>
              <a:grpSpLocks noChangeAspect="1"/>
            </p:cNvGrpSpPr>
            <p:nvPr/>
          </p:nvGrpSpPr>
          <p:grpSpPr>
            <a:xfrm>
              <a:off x="-672" y="1680"/>
              <a:ext cx="2496" cy="1104"/>
              <a:chOff x="-672" y="1680"/>
              <a:chExt cx="2496" cy="1104"/>
            </a:xfrm>
          </p:grpSpPr>
          <p:sp>
            <p:nvSpPr>
              <p:cNvPr id="33827" name="Line 6155"/>
              <p:cNvSpPr>
                <a:spLocks noChangeAspect="1"/>
              </p:cNvSpPr>
              <p:nvPr/>
            </p:nvSpPr>
            <p:spPr>
              <a:xfrm flipH="1">
                <a:off x="864" y="2160"/>
                <a:ext cx="96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28" name="Line 6156"/>
              <p:cNvSpPr>
                <a:spLocks noChangeAspect="1"/>
              </p:cNvSpPr>
              <p:nvPr/>
            </p:nvSpPr>
            <p:spPr>
              <a:xfrm flipH="1" flipV="1">
                <a:off x="480" y="1680"/>
                <a:ext cx="384" cy="48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29" name="Line 6157"/>
              <p:cNvSpPr>
                <a:spLocks noChangeAspect="1"/>
              </p:cNvSpPr>
              <p:nvPr/>
            </p:nvSpPr>
            <p:spPr>
              <a:xfrm flipH="1" flipV="1">
                <a:off x="144" y="2064"/>
                <a:ext cx="144" cy="72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30" name="Line 6158"/>
              <p:cNvSpPr>
                <a:spLocks noChangeAspect="1"/>
              </p:cNvSpPr>
              <p:nvPr/>
            </p:nvSpPr>
            <p:spPr>
              <a:xfrm flipH="1">
                <a:off x="-144" y="2064"/>
                <a:ext cx="288" cy="43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31" name="Line 6159"/>
              <p:cNvSpPr>
                <a:spLocks noChangeAspect="1"/>
              </p:cNvSpPr>
              <p:nvPr/>
            </p:nvSpPr>
            <p:spPr>
              <a:xfrm flipH="1" flipV="1">
                <a:off x="-288" y="2160"/>
                <a:ext cx="144" cy="33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832" name="Line 6160"/>
              <p:cNvSpPr>
                <a:spLocks noChangeAspect="1"/>
              </p:cNvSpPr>
              <p:nvPr/>
            </p:nvSpPr>
            <p:spPr>
              <a:xfrm flipH="1">
                <a:off x="-672" y="2160"/>
                <a:ext cx="384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599057" name="Line 6161"/>
          <p:cNvSpPr>
            <a:spLocks noChangeAspect="1"/>
          </p:cNvSpPr>
          <p:nvPr/>
        </p:nvSpPr>
        <p:spPr>
          <a:xfrm>
            <a:off x="3619500" y="4148138"/>
            <a:ext cx="32591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9058" name="Arc 6162"/>
          <p:cNvSpPr>
            <a:spLocks noChangeAspect="1"/>
          </p:cNvSpPr>
          <p:nvPr/>
        </p:nvSpPr>
        <p:spPr>
          <a:xfrm>
            <a:off x="6707188" y="4119563"/>
            <a:ext cx="1085850" cy="7461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21600" h="21598" fill="none">
                <a:moveTo>
                  <a:pt x="265" y="-1"/>
                </a:moveTo>
                <a:cubicBezTo>
                  <a:pt x="12090" y="144"/>
                  <a:pt x="21600" y="9772"/>
                  <a:pt x="21600" y="21598"/>
                </a:cubicBezTo>
              </a:path>
              <a:path w="21600" h="21598" stroke="0">
                <a:moveTo>
                  <a:pt x="265" y="-1"/>
                </a:moveTo>
                <a:cubicBezTo>
                  <a:pt x="12090" y="144"/>
                  <a:pt x="21600" y="9772"/>
                  <a:pt x="21600" y="21598"/>
                </a:cubicBezTo>
                <a:lnTo>
                  <a:pt x="0" y="21598"/>
                </a:lnTo>
                <a:lnTo>
                  <a:pt x="265" y="-1"/>
                </a:lnTo>
                <a:close/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599059" name="Group 6163"/>
          <p:cNvGrpSpPr>
            <a:grpSpLocks noChangeAspect="1"/>
          </p:cNvGrpSpPr>
          <p:nvPr/>
        </p:nvGrpSpPr>
        <p:grpSpPr>
          <a:xfrm>
            <a:off x="7589838" y="4945063"/>
            <a:ext cx="1289050" cy="1519237"/>
            <a:chOff x="1968" y="1008"/>
            <a:chExt cx="2176" cy="2568"/>
          </a:xfrm>
        </p:grpSpPr>
        <p:sp>
          <p:nvSpPr>
            <p:cNvPr id="33823" name="Freeform 6164"/>
            <p:cNvSpPr>
              <a:spLocks noChangeAspect="1"/>
            </p:cNvSpPr>
            <p:nvPr/>
          </p:nvSpPr>
          <p:spPr>
            <a:xfrm>
              <a:off x="1968" y="1008"/>
              <a:ext cx="2176" cy="2568"/>
            </a:xfrm>
            <a:custGeom>
              <a:avLst/>
              <a:gdLst/>
              <a:ahLst/>
              <a:cxnLst>
                <a:cxn ang="0">
                  <a:pos x="432" y="2280"/>
                </a:cxn>
                <a:cxn ang="0">
                  <a:pos x="384" y="2136"/>
                </a:cxn>
                <a:cxn ang="0">
                  <a:pos x="48" y="1848"/>
                </a:cxn>
                <a:cxn ang="0">
                  <a:pos x="96" y="1224"/>
                </a:cxn>
                <a:cxn ang="0">
                  <a:pos x="288" y="1704"/>
                </a:cxn>
                <a:cxn ang="0">
                  <a:pos x="288" y="888"/>
                </a:cxn>
                <a:cxn ang="0">
                  <a:pos x="624" y="1608"/>
                </a:cxn>
                <a:cxn ang="0">
                  <a:pos x="432" y="264"/>
                </a:cxn>
                <a:cxn ang="0">
                  <a:pos x="672" y="360"/>
                </a:cxn>
                <a:cxn ang="0">
                  <a:pos x="864" y="984"/>
                </a:cxn>
                <a:cxn ang="0">
                  <a:pos x="960" y="696"/>
                </a:cxn>
                <a:cxn ang="0">
                  <a:pos x="1296" y="72"/>
                </a:cxn>
                <a:cxn ang="0">
                  <a:pos x="1536" y="1128"/>
                </a:cxn>
                <a:cxn ang="0">
                  <a:pos x="1776" y="792"/>
                </a:cxn>
                <a:cxn ang="0">
                  <a:pos x="1776" y="1560"/>
                </a:cxn>
                <a:cxn ang="0">
                  <a:pos x="2160" y="1320"/>
                </a:cxn>
                <a:cxn ang="0">
                  <a:pos x="1680" y="2376"/>
                </a:cxn>
                <a:cxn ang="0">
                  <a:pos x="624" y="2472"/>
                </a:cxn>
                <a:cxn ang="0">
                  <a:pos x="432" y="2280"/>
                </a:cxn>
              </a:cxnLst>
              <a:pathLst>
                <a:path w="2176" h="2568">
                  <a:moveTo>
                    <a:pt x="432" y="2280"/>
                  </a:moveTo>
                  <a:cubicBezTo>
                    <a:pt x="392" y="2224"/>
                    <a:pt x="448" y="2208"/>
                    <a:pt x="384" y="2136"/>
                  </a:cubicBezTo>
                  <a:cubicBezTo>
                    <a:pt x="320" y="2064"/>
                    <a:pt x="96" y="2000"/>
                    <a:pt x="48" y="1848"/>
                  </a:cubicBezTo>
                  <a:cubicBezTo>
                    <a:pt x="0" y="1696"/>
                    <a:pt x="56" y="1248"/>
                    <a:pt x="96" y="1224"/>
                  </a:cubicBezTo>
                  <a:cubicBezTo>
                    <a:pt x="136" y="1200"/>
                    <a:pt x="256" y="1760"/>
                    <a:pt x="288" y="1704"/>
                  </a:cubicBezTo>
                  <a:cubicBezTo>
                    <a:pt x="320" y="1648"/>
                    <a:pt x="232" y="904"/>
                    <a:pt x="288" y="888"/>
                  </a:cubicBezTo>
                  <a:cubicBezTo>
                    <a:pt x="344" y="872"/>
                    <a:pt x="600" y="1712"/>
                    <a:pt x="624" y="1608"/>
                  </a:cubicBezTo>
                  <a:cubicBezTo>
                    <a:pt x="648" y="1504"/>
                    <a:pt x="424" y="472"/>
                    <a:pt x="432" y="264"/>
                  </a:cubicBezTo>
                  <a:cubicBezTo>
                    <a:pt x="440" y="56"/>
                    <a:pt x="600" y="240"/>
                    <a:pt x="672" y="360"/>
                  </a:cubicBezTo>
                  <a:cubicBezTo>
                    <a:pt x="744" y="480"/>
                    <a:pt x="816" y="928"/>
                    <a:pt x="864" y="984"/>
                  </a:cubicBezTo>
                  <a:cubicBezTo>
                    <a:pt x="912" y="1040"/>
                    <a:pt x="888" y="848"/>
                    <a:pt x="960" y="696"/>
                  </a:cubicBezTo>
                  <a:cubicBezTo>
                    <a:pt x="1032" y="544"/>
                    <a:pt x="1200" y="0"/>
                    <a:pt x="1296" y="72"/>
                  </a:cubicBezTo>
                  <a:cubicBezTo>
                    <a:pt x="1392" y="144"/>
                    <a:pt x="1456" y="1008"/>
                    <a:pt x="1536" y="1128"/>
                  </a:cubicBezTo>
                  <a:cubicBezTo>
                    <a:pt x="1616" y="1248"/>
                    <a:pt x="1736" y="720"/>
                    <a:pt x="1776" y="792"/>
                  </a:cubicBezTo>
                  <a:cubicBezTo>
                    <a:pt x="1816" y="864"/>
                    <a:pt x="1712" y="1472"/>
                    <a:pt x="1776" y="1560"/>
                  </a:cubicBezTo>
                  <a:cubicBezTo>
                    <a:pt x="1840" y="1648"/>
                    <a:pt x="2176" y="1184"/>
                    <a:pt x="2160" y="1320"/>
                  </a:cubicBezTo>
                  <a:cubicBezTo>
                    <a:pt x="2144" y="1456"/>
                    <a:pt x="1936" y="2184"/>
                    <a:pt x="1680" y="2376"/>
                  </a:cubicBezTo>
                  <a:cubicBezTo>
                    <a:pt x="1424" y="2568"/>
                    <a:pt x="832" y="2488"/>
                    <a:pt x="624" y="2472"/>
                  </a:cubicBezTo>
                  <a:cubicBezTo>
                    <a:pt x="416" y="2456"/>
                    <a:pt x="472" y="2336"/>
                    <a:pt x="432" y="2280"/>
                  </a:cubicBez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24" name="Freeform 6165"/>
            <p:cNvSpPr>
              <a:spLocks noChangeAspect="1"/>
            </p:cNvSpPr>
            <p:nvPr/>
          </p:nvSpPr>
          <p:spPr>
            <a:xfrm>
              <a:off x="2403" y="2033"/>
              <a:ext cx="1307" cy="1543"/>
            </a:xfrm>
            <a:custGeom>
              <a:avLst/>
              <a:gdLst/>
              <a:ahLst/>
              <a:cxnLst>
                <a:cxn ang="0">
                  <a:pos x="34" y="178"/>
                </a:cxn>
                <a:cxn ang="0">
                  <a:pos x="30" y="167"/>
                </a:cxn>
                <a:cxn ang="0">
                  <a:pos x="4" y="145"/>
                </a:cxn>
                <a:cxn ang="0">
                  <a:pos x="8" y="96"/>
                </a:cxn>
                <a:cxn ang="0">
                  <a:pos x="22" y="133"/>
                </a:cxn>
                <a:cxn ang="0">
                  <a:pos x="22" y="70"/>
                </a:cxn>
                <a:cxn ang="0">
                  <a:pos x="49" y="126"/>
                </a:cxn>
                <a:cxn ang="0">
                  <a:pos x="34" y="21"/>
                </a:cxn>
                <a:cxn ang="0">
                  <a:pos x="53" y="28"/>
                </a:cxn>
                <a:cxn ang="0">
                  <a:pos x="67" y="77"/>
                </a:cxn>
                <a:cxn ang="0">
                  <a:pos x="75" y="55"/>
                </a:cxn>
                <a:cxn ang="0">
                  <a:pos x="102" y="6"/>
                </a:cxn>
                <a:cxn ang="0">
                  <a:pos x="120" y="88"/>
                </a:cxn>
                <a:cxn ang="0">
                  <a:pos x="139" y="62"/>
                </a:cxn>
                <a:cxn ang="0">
                  <a:pos x="139" y="122"/>
                </a:cxn>
                <a:cxn ang="0">
                  <a:pos x="169" y="103"/>
                </a:cxn>
                <a:cxn ang="0">
                  <a:pos x="132" y="186"/>
                </a:cxn>
                <a:cxn ang="0">
                  <a:pos x="49" y="193"/>
                </a:cxn>
                <a:cxn ang="0">
                  <a:pos x="34" y="178"/>
                </a:cxn>
              </a:cxnLst>
              <a:pathLst>
                <a:path w="2176" h="2568">
                  <a:moveTo>
                    <a:pt x="432" y="2280"/>
                  </a:moveTo>
                  <a:cubicBezTo>
                    <a:pt x="392" y="2224"/>
                    <a:pt x="448" y="2208"/>
                    <a:pt x="384" y="2136"/>
                  </a:cubicBezTo>
                  <a:cubicBezTo>
                    <a:pt x="320" y="2064"/>
                    <a:pt x="96" y="2000"/>
                    <a:pt x="48" y="1848"/>
                  </a:cubicBezTo>
                  <a:cubicBezTo>
                    <a:pt x="0" y="1696"/>
                    <a:pt x="56" y="1248"/>
                    <a:pt x="96" y="1224"/>
                  </a:cubicBezTo>
                  <a:cubicBezTo>
                    <a:pt x="136" y="1200"/>
                    <a:pt x="256" y="1760"/>
                    <a:pt x="288" y="1704"/>
                  </a:cubicBezTo>
                  <a:cubicBezTo>
                    <a:pt x="320" y="1648"/>
                    <a:pt x="232" y="904"/>
                    <a:pt x="288" y="888"/>
                  </a:cubicBezTo>
                  <a:cubicBezTo>
                    <a:pt x="344" y="872"/>
                    <a:pt x="600" y="1712"/>
                    <a:pt x="624" y="1608"/>
                  </a:cubicBezTo>
                  <a:cubicBezTo>
                    <a:pt x="648" y="1504"/>
                    <a:pt x="424" y="472"/>
                    <a:pt x="432" y="264"/>
                  </a:cubicBezTo>
                  <a:cubicBezTo>
                    <a:pt x="440" y="56"/>
                    <a:pt x="600" y="240"/>
                    <a:pt x="672" y="360"/>
                  </a:cubicBezTo>
                  <a:cubicBezTo>
                    <a:pt x="744" y="480"/>
                    <a:pt x="816" y="928"/>
                    <a:pt x="864" y="984"/>
                  </a:cubicBezTo>
                  <a:cubicBezTo>
                    <a:pt x="912" y="1040"/>
                    <a:pt x="888" y="848"/>
                    <a:pt x="960" y="696"/>
                  </a:cubicBezTo>
                  <a:cubicBezTo>
                    <a:pt x="1032" y="544"/>
                    <a:pt x="1200" y="0"/>
                    <a:pt x="1296" y="72"/>
                  </a:cubicBezTo>
                  <a:cubicBezTo>
                    <a:pt x="1392" y="144"/>
                    <a:pt x="1456" y="1008"/>
                    <a:pt x="1536" y="1128"/>
                  </a:cubicBezTo>
                  <a:cubicBezTo>
                    <a:pt x="1616" y="1248"/>
                    <a:pt x="1736" y="720"/>
                    <a:pt x="1776" y="792"/>
                  </a:cubicBezTo>
                  <a:cubicBezTo>
                    <a:pt x="1816" y="864"/>
                    <a:pt x="1712" y="1472"/>
                    <a:pt x="1776" y="1560"/>
                  </a:cubicBezTo>
                  <a:cubicBezTo>
                    <a:pt x="1840" y="1648"/>
                    <a:pt x="2176" y="1184"/>
                    <a:pt x="2160" y="1320"/>
                  </a:cubicBezTo>
                  <a:cubicBezTo>
                    <a:pt x="2144" y="1456"/>
                    <a:pt x="1936" y="2184"/>
                    <a:pt x="1680" y="2376"/>
                  </a:cubicBezTo>
                  <a:cubicBezTo>
                    <a:pt x="1424" y="2568"/>
                    <a:pt x="832" y="2488"/>
                    <a:pt x="624" y="2472"/>
                  </a:cubicBezTo>
                  <a:cubicBezTo>
                    <a:pt x="416" y="2456"/>
                    <a:pt x="472" y="2336"/>
                    <a:pt x="432" y="2280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99062" name="Group 6166"/>
          <p:cNvGrpSpPr>
            <a:grpSpLocks noChangeAspect="1"/>
          </p:cNvGrpSpPr>
          <p:nvPr/>
        </p:nvGrpSpPr>
        <p:grpSpPr>
          <a:xfrm>
            <a:off x="4708525" y="2055813"/>
            <a:ext cx="1782763" cy="1169987"/>
            <a:chOff x="3120" y="1200"/>
            <a:chExt cx="749" cy="491"/>
          </a:xfrm>
        </p:grpSpPr>
        <p:grpSp>
          <p:nvGrpSpPr>
            <p:cNvPr id="33811" name="Group 6167"/>
            <p:cNvGrpSpPr>
              <a:grpSpLocks noChangeAspect="1"/>
            </p:cNvGrpSpPr>
            <p:nvPr/>
          </p:nvGrpSpPr>
          <p:grpSpPr>
            <a:xfrm>
              <a:off x="3120" y="1200"/>
              <a:ext cx="125" cy="491"/>
              <a:chOff x="3763" y="1189"/>
              <a:chExt cx="125" cy="491"/>
            </a:xfrm>
          </p:grpSpPr>
          <p:sp>
            <p:nvSpPr>
              <p:cNvPr id="33821" name="Arc 6168"/>
              <p:cNvSpPr>
                <a:spLocks noChangeAspect="1"/>
              </p:cNvSpPr>
              <p:nvPr/>
            </p:nvSpPr>
            <p:spPr>
              <a:xfrm flipH="1">
                <a:off x="3763" y="1189"/>
                <a:ext cx="63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432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</a:path>
                  <a:path w="21600" h="432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22" name="Arc 6169"/>
              <p:cNvSpPr>
                <a:spLocks noChangeAspect="1"/>
              </p:cNvSpPr>
              <p:nvPr/>
            </p:nvSpPr>
            <p:spPr>
              <a:xfrm rot="-10800000" flipH="1">
                <a:off x="3826" y="1437"/>
                <a:ext cx="62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432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</a:path>
                  <a:path w="21600" h="432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arrow" w="lg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3812" name="Group 6170"/>
            <p:cNvGrpSpPr>
              <a:grpSpLocks noChangeAspect="1"/>
            </p:cNvGrpSpPr>
            <p:nvPr/>
          </p:nvGrpSpPr>
          <p:grpSpPr>
            <a:xfrm>
              <a:off x="3744" y="1200"/>
              <a:ext cx="125" cy="491"/>
              <a:chOff x="3763" y="1189"/>
              <a:chExt cx="125" cy="491"/>
            </a:xfrm>
          </p:grpSpPr>
          <p:sp>
            <p:nvSpPr>
              <p:cNvPr id="33819" name="Arc 6171"/>
              <p:cNvSpPr>
                <a:spLocks noChangeAspect="1"/>
              </p:cNvSpPr>
              <p:nvPr/>
            </p:nvSpPr>
            <p:spPr>
              <a:xfrm flipH="1">
                <a:off x="3763" y="1189"/>
                <a:ext cx="63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432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</a:path>
                  <a:path w="21600" h="432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20" name="Arc 6172"/>
              <p:cNvSpPr>
                <a:spLocks noChangeAspect="1"/>
              </p:cNvSpPr>
              <p:nvPr/>
            </p:nvSpPr>
            <p:spPr>
              <a:xfrm rot="-10800000" flipH="1">
                <a:off x="3826" y="1437"/>
                <a:ext cx="62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432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</a:path>
                  <a:path w="21600" h="432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arrow" w="lg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3813" name="Group 6173"/>
            <p:cNvGrpSpPr>
              <a:grpSpLocks noChangeAspect="1"/>
            </p:cNvGrpSpPr>
            <p:nvPr/>
          </p:nvGrpSpPr>
          <p:grpSpPr>
            <a:xfrm>
              <a:off x="3536" y="1200"/>
              <a:ext cx="125" cy="491"/>
              <a:chOff x="3763" y="1189"/>
              <a:chExt cx="125" cy="491"/>
            </a:xfrm>
          </p:grpSpPr>
          <p:sp>
            <p:nvSpPr>
              <p:cNvPr id="33817" name="Arc 6174"/>
              <p:cNvSpPr>
                <a:spLocks noChangeAspect="1"/>
              </p:cNvSpPr>
              <p:nvPr/>
            </p:nvSpPr>
            <p:spPr>
              <a:xfrm flipH="1">
                <a:off x="3763" y="1189"/>
                <a:ext cx="63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432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</a:path>
                  <a:path w="21600" h="432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18" name="Arc 6175"/>
              <p:cNvSpPr>
                <a:spLocks noChangeAspect="1"/>
              </p:cNvSpPr>
              <p:nvPr/>
            </p:nvSpPr>
            <p:spPr>
              <a:xfrm rot="-10800000" flipH="1">
                <a:off x="3826" y="1437"/>
                <a:ext cx="62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432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</a:path>
                  <a:path w="21600" h="432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arrow" w="lg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3814" name="Group 6176"/>
            <p:cNvGrpSpPr>
              <a:grpSpLocks noChangeAspect="1"/>
            </p:cNvGrpSpPr>
            <p:nvPr/>
          </p:nvGrpSpPr>
          <p:grpSpPr>
            <a:xfrm>
              <a:off x="3328" y="1200"/>
              <a:ext cx="125" cy="491"/>
              <a:chOff x="3763" y="1189"/>
              <a:chExt cx="125" cy="491"/>
            </a:xfrm>
          </p:grpSpPr>
          <p:sp>
            <p:nvSpPr>
              <p:cNvPr id="33815" name="Arc 6177"/>
              <p:cNvSpPr>
                <a:spLocks noChangeAspect="1"/>
              </p:cNvSpPr>
              <p:nvPr/>
            </p:nvSpPr>
            <p:spPr>
              <a:xfrm flipH="1">
                <a:off x="3763" y="1189"/>
                <a:ext cx="63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432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</a:path>
                  <a:path w="21600" h="432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16" name="Arc 6178"/>
              <p:cNvSpPr>
                <a:spLocks noChangeAspect="1"/>
              </p:cNvSpPr>
              <p:nvPr/>
            </p:nvSpPr>
            <p:spPr>
              <a:xfrm rot="-10800000" flipH="1">
                <a:off x="3826" y="1437"/>
                <a:ext cx="62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432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</a:path>
                  <a:path w="21600" h="432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arrow" w="lg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599075" name="Text Box 6179"/>
          <p:cNvSpPr txBox="1"/>
          <p:nvPr/>
        </p:nvSpPr>
        <p:spPr>
          <a:xfrm>
            <a:off x="933450" y="5121275"/>
            <a:ext cx="31877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1800" dirty="0">
                <a:latin typeface="Arial" panose="020B0604020202020204" pitchFamily="34" charset="0"/>
              </a:rPr>
              <a:t>Electrical Signal</a:t>
            </a:r>
            <a:endParaRPr lang="en-US" altLang="en-US" sz="1800" dirty="0">
              <a:latin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</a:rPr>
              <a:t>from Control Panel</a:t>
            </a:r>
            <a:endParaRPr lang="en-US" altLang="en-US" sz="1800" dirty="0">
              <a:latin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</a:rPr>
              <a:t>(Manual / Automatic)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99076" name="Text Box 6180"/>
          <p:cNvSpPr txBox="1"/>
          <p:nvPr/>
        </p:nvSpPr>
        <p:spPr>
          <a:xfrm>
            <a:off x="3556000" y="1314450"/>
            <a:ext cx="3927475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n-US" altLang="en-US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Generator Heated to 500</a:t>
            </a:r>
            <a:r>
              <a:rPr lang="en-GB" altLang="en-US" baseline="30000" dirty="0">
                <a:latin typeface="Arial" panose="020B0604020202020204" pitchFamily="34" charset="0"/>
              </a:rPr>
              <a:t>o</a:t>
            </a:r>
            <a:r>
              <a:rPr lang="en-GB" altLang="en-US" dirty="0">
                <a:latin typeface="Arial" panose="020B0604020202020204" pitchFamily="34" charset="0"/>
              </a:rPr>
              <a:t>C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99077" name="Text Box 6181"/>
          <p:cNvSpPr txBox="1"/>
          <p:nvPr/>
        </p:nvSpPr>
        <p:spPr>
          <a:xfrm>
            <a:off x="3492500" y="5654675"/>
            <a:ext cx="50704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dirty="0">
                <a:latin typeface="Arial" panose="020B0604020202020204" pitchFamily="34" charset="0"/>
              </a:rPr>
              <a:t>Naked Flame or Heated </a:t>
            </a:r>
            <a:r>
              <a:rPr lang="en-US" altLang="en-US" u="sng" dirty="0">
                <a:latin typeface="Arial" panose="020B0604020202020204" pitchFamily="34" charset="0"/>
              </a:rPr>
              <a:t>&gt;</a:t>
            </a:r>
            <a:r>
              <a:rPr lang="en-US" altLang="en-US" dirty="0">
                <a:latin typeface="Arial" panose="020B0604020202020204" pitchFamily="34" charset="0"/>
              </a:rPr>
              <a:t>175°C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Via Fire Conducting Cord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99079" name="Rectangle 6183"/>
          <p:cNvSpPr>
            <a:spLocks noGrp="1" noChangeArrowheads="1"/>
          </p:cNvSpPr>
          <p:nvPr>
            <p:ph type="title"/>
          </p:nvPr>
        </p:nvSpPr>
        <p:spPr>
          <a:xfrm>
            <a:off x="1454150" y="508000"/>
            <a:ext cx="7497763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3F2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 Potential Methods of Actuation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413F2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9080" name="Rectangle 6184"/>
          <p:cNvSpPr>
            <a:spLocks noChangeArrowheads="1"/>
          </p:cNvSpPr>
          <p:nvPr/>
        </p:nvSpPr>
        <p:spPr bwMode="auto">
          <a:xfrm>
            <a:off x="990600" y="0"/>
            <a:ext cx="7693025" cy="6127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itannic Bold" panose="020B0903060703020204" pitchFamily="34" charset="0"/>
                <a:ea typeface="MS PGothic" panose="020B0600070205080204" pitchFamily="34" charset="-128"/>
                <a:cs typeface="+mn-cs"/>
              </a:rPr>
              <a:t>How It Works:</a:t>
            </a:r>
            <a:endParaRPr kumimoji="1"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itannic Bold" panose="020B0903060703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  <p:sp>
        <p:nvSpPr>
          <p:cNvPr id="33810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ja-JP" altLang="en-US" sz="1200" dirty="0">
                <a:solidFill>
                  <a:srgbClr val="A4DF29"/>
                </a:solidFill>
              </a:rPr>
            </a:fld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9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4" grpId="0" animBg="1"/>
      <p:bldP spid="599045" grpId="0" animBg="1"/>
      <p:bldP spid="599075" grpId="0"/>
      <p:bldP spid="599076" grpId="0"/>
      <p:bldP spid="5990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ja-JP" altLang="en-US" sz="1400" dirty="0">
                <a:latin typeface="Tahoma" panose="020B0604030504040204" pitchFamily="34" charset="0"/>
                <a:ea typeface="MS PGothic" panose="020B0600070205080204" pitchFamily="34" charset="-128"/>
              </a:rPr>
            </a:fld>
            <a:endParaRPr lang="ja-JP" altLang="en-US" sz="1400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19" name="Text Box 2"/>
          <p:cNvSpPr txBox="1"/>
          <p:nvPr/>
        </p:nvSpPr>
        <p:spPr>
          <a:xfrm>
            <a:off x="1371600" y="350838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0" name="Text Box 3"/>
          <p:cNvSpPr txBox="1"/>
          <p:nvPr/>
        </p:nvSpPr>
        <p:spPr>
          <a:xfrm>
            <a:off x="1447800" y="1066800"/>
            <a:ext cx="60579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latin typeface="Tahoma" panose="020B0604030504040204" pitchFamily="34" charset="0"/>
                <a:ea typeface="MS PGothic" panose="020B0600070205080204" pitchFamily="34" charset="-128"/>
              </a:rPr>
              <a:t>3 potential methods of Actuation</a:t>
            </a:r>
            <a:endParaRPr lang="en-US" altLang="ja-JP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1" name="Text Box 4"/>
          <p:cNvSpPr txBox="1"/>
          <p:nvPr/>
        </p:nvSpPr>
        <p:spPr>
          <a:xfrm>
            <a:off x="1371600" y="350838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2" name="Text Box 5"/>
          <p:cNvSpPr txBox="1"/>
          <p:nvPr/>
        </p:nvSpPr>
        <p:spPr>
          <a:xfrm>
            <a:off x="1439863" y="371475"/>
            <a:ext cx="3382962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Tahoma" panose="020B0604030504040204" pitchFamily="34" charset="0"/>
                <a:ea typeface="MS PGothic" panose="020B0600070205080204" pitchFamily="34" charset="-128"/>
              </a:rPr>
              <a:t>How it works:</a:t>
            </a:r>
            <a:endParaRPr lang="en-US" altLang="ja-JP" sz="36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457200" y="32385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498090" imgH="745490" progId="FLW3Drawing">
                  <p:embed/>
                </p:oleObj>
              </mc:Choice>
              <mc:Fallback>
                <p:oleObj name="" r:id="rId1" imgW="2498090" imgH="745490" progId="FLW3Drawing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" y="3238500"/>
                        <a:ext cx="23622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578100" y="3930650"/>
          <a:ext cx="6223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976120" imgH="3117215" progId="FLW3Drawing">
                  <p:embed/>
                </p:oleObj>
              </mc:Choice>
              <mc:Fallback>
                <p:oleObj name="" r:id="rId3" imgW="1976120" imgH="3117215" progId="FLW3Drawing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8100" y="3930650"/>
                        <a:ext cx="622300" cy="984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3657600" y="3124200"/>
          <a:ext cx="18430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1844040" imgH="960755" progId="FLW3Drawing">
                  <p:embed/>
                </p:oleObj>
              </mc:Choice>
              <mc:Fallback>
                <p:oleObj name="" r:id="rId5" imgW="1844040" imgH="960755" progId="FLW3Drawing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00" y="3124200"/>
                        <a:ext cx="1843088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6400800" y="3124200"/>
          <a:ext cx="2057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7" imgW="2230755" imgH="937260" progId="FLW3Drawing">
                  <p:embed/>
                </p:oleObj>
              </mc:Choice>
              <mc:Fallback>
                <p:oleObj name="" r:id="rId7" imgW="2230755" imgH="937260" progId="FLW3Drawing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00800" y="3124200"/>
                        <a:ext cx="2057400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10"/>
          <p:cNvSpPr txBox="1"/>
          <p:nvPr/>
        </p:nvSpPr>
        <p:spPr>
          <a:xfrm>
            <a:off x="990600" y="4237038"/>
            <a:ext cx="1676400" cy="677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Electrical</a:t>
            </a:r>
            <a:r>
              <a:rPr lang="en-US" altLang="ja-JP" sz="1200" b="1" dirty="0">
                <a:latin typeface="Tahoma" panose="020B0604030504040204" pitchFamily="34" charset="0"/>
                <a:ea typeface="MS PGothic" panose="020B0600070205080204" pitchFamily="34" charset="-128"/>
              </a:rPr>
              <a:t> signal from</a:t>
            </a:r>
            <a:endParaRPr lang="en-US" altLang="ja-JP" sz="12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b="1" dirty="0">
                <a:latin typeface="Tahoma" panose="020B0604030504040204" pitchFamily="34" charset="0"/>
                <a:ea typeface="MS PGothic" panose="020B0600070205080204" pitchFamily="34" charset="-128"/>
              </a:rPr>
              <a:t>Control Center</a:t>
            </a:r>
            <a:endParaRPr lang="en-US" altLang="ja-JP" sz="12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8" name="Text Box 11"/>
          <p:cNvSpPr txBox="1"/>
          <p:nvPr/>
        </p:nvSpPr>
        <p:spPr>
          <a:xfrm>
            <a:off x="6400800" y="2184400"/>
            <a:ext cx="2478088" cy="7302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Total spreading aerosol </a:t>
            </a:r>
            <a:endParaRPr lang="en-US" altLang="ja-JP" sz="1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demonstrates 3D gas-like</a:t>
            </a:r>
            <a:endParaRPr lang="en-US" altLang="ja-JP" sz="1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properties for 50 minutes</a:t>
            </a:r>
            <a:endParaRPr lang="en-US" altLang="ja-JP" sz="1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9" name="Text Box 12"/>
          <p:cNvSpPr txBox="1"/>
          <p:nvPr/>
        </p:nvSpPr>
        <p:spPr>
          <a:xfrm>
            <a:off x="3352800" y="2286000"/>
            <a:ext cx="29718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Chemical coolant decomposes</a:t>
            </a:r>
            <a:endParaRPr lang="en-US" altLang="ja-JP" sz="1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Absorbing heat</a:t>
            </a:r>
            <a:endParaRPr lang="en-US" altLang="ja-JP" sz="1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30" name="Text Box 13"/>
          <p:cNvSpPr txBox="1"/>
          <p:nvPr/>
        </p:nvSpPr>
        <p:spPr>
          <a:xfrm>
            <a:off x="2057400" y="5003800"/>
            <a:ext cx="2012950" cy="7302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Direct flame or heat</a:t>
            </a:r>
            <a:endParaRPr lang="en-US" altLang="ja-JP" sz="1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Over 175</a:t>
            </a:r>
            <a:r>
              <a:rPr lang="ja-JP" altLang="en-US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℃ </a:t>
            </a: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through</a:t>
            </a:r>
            <a:endParaRPr lang="en-US" altLang="ja-JP" sz="1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Fire conducting cord</a:t>
            </a:r>
            <a:endParaRPr lang="en-US" altLang="ja-JP" sz="1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31" name="Text Box 14"/>
          <p:cNvSpPr txBox="1"/>
          <p:nvPr/>
        </p:nvSpPr>
        <p:spPr>
          <a:xfrm>
            <a:off x="930275" y="2290763"/>
            <a:ext cx="17954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Container heated more than 500</a:t>
            </a:r>
            <a:r>
              <a:rPr lang="en-US" altLang="ja-JP" sz="1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 sz="1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℃</a:t>
            </a:r>
            <a:endParaRPr lang="en-US" altLang="ja-JP" sz="1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32" name="Line 15"/>
          <p:cNvSpPr/>
          <p:nvPr/>
        </p:nvSpPr>
        <p:spPr>
          <a:xfrm>
            <a:off x="1600200" y="2743200"/>
            <a:ext cx="0" cy="457200"/>
          </a:xfrm>
          <a:prstGeom prst="line">
            <a:avLst/>
          </a:prstGeom>
          <a:ln w="41275" cap="flat" cmpd="sng">
            <a:solidFill>
              <a:schemeClr val="hlink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34833" name="Line 16"/>
          <p:cNvSpPr/>
          <p:nvPr/>
        </p:nvSpPr>
        <p:spPr>
          <a:xfrm>
            <a:off x="1828800" y="2743200"/>
            <a:ext cx="0" cy="457200"/>
          </a:xfrm>
          <a:prstGeom prst="line">
            <a:avLst/>
          </a:prstGeom>
          <a:ln w="41275" cap="flat" cmpd="sng">
            <a:solidFill>
              <a:schemeClr val="hlink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34834" name="Line 17"/>
          <p:cNvSpPr/>
          <p:nvPr/>
        </p:nvSpPr>
        <p:spPr>
          <a:xfrm>
            <a:off x="2057400" y="2743200"/>
            <a:ext cx="0" cy="457200"/>
          </a:xfrm>
          <a:prstGeom prst="line">
            <a:avLst/>
          </a:prstGeom>
          <a:ln w="41275" cap="flat" cmpd="sng">
            <a:solidFill>
              <a:schemeClr val="hlink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34835" name="Text Box 18"/>
          <p:cNvSpPr txBox="1"/>
          <p:nvPr/>
        </p:nvSpPr>
        <p:spPr>
          <a:xfrm>
            <a:off x="6248400" y="4318000"/>
            <a:ext cx="2887663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latin typeface="Tahoma" panose="020B0604030504040204" pitchFamily="34" charset="0"/>
                <a:ea typeface="MS PGothic" panose="020B0600070205080204" pitchFamily="34" charset="-128"/>
              </a:rPr>
              <a:t>Decomposed chemical coolant</a:t>
            </a:r>
            <a:endParaRPr lang="en-US" altLang="ja-JP" sz="1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lang="en-US" altLang="ja-JP" sz="1200" dirty="0">
                <a:solidFill>
                  <a:srgbClr val="A4DF29"/>
                </a:solidFill>
              </a:rPr>
              <a:t>June 13, 2014</a:t>
            </a:r>
            <a:endParaRPr lang="ja-JP" altLang="en-US" sz="1200" dirty="0">
              <a:solidFill>
                <a:srgbClr val="A4DF29"/>
              </a:solidFill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7408</Words>
  <Application>WPS Presentation</Application>
  <PresentationFormat/>
  <Paragraphs>831</Paragraphs>
  <Slides>43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108</vt:i4>
      </vt:variant>
      <vt:variant>
        <vt:lpstr>幻灯片标题</vt:lpstr>
      </vt:variant>
      <vt:variant>
        <vt:i4>43</vt:i4>
      </vt:variant>
    </vt:vector>
  </HeadingPairs>
  <TitlesOfParts>
    <vt:vector size="177" baseType="lpstr">
      <vt:lpstr>Arial</vt:lpstr>
      <vt:lpstr>SimSun</vt:lpstr>
      <vt:lpstr>Wingdings</vt:lpstr>
      <vt:lpstr>Tahoma</vt:lpstr>
      <vt:lpstr>MS PGothic</vt:lpstr>
      <vt:lpstr>Gill Sans MT</vt:lpstr>
      <vt:lpstr>Wingdings 2</vt:lpstr>
      <vt:lpstr>Verdana</vt:lpstr>
      <vt:lpstr>ＭＳ Ｐ明朝</vt:lpstr>
      <vt:lpstr>Yu Gothic</vt:lpstr>
      <vt:lpstr>Bembo</vt:lpstr>
      <vt:lpstr>Segoe Print</vt:lpstr>
      <vt:lpstr>Georgia</vt:lpstr>
      <vt:lpstr>HGｺﾞｼｯｸE</vt:lpstr>
      <vt:lpstr>MS Gothic</vt:lpstr>
      <vt:lpstr>Bazooka</vt:lpstr>
      <vt:lpstr>Impact</vt:lpstr>
      <vt:lpstr>AvantGarde Md BT</vt:lpstr>
      <vt:lpstr>Britannic Bold</vt:lpstr>
      <vt:lpstr>Times New Roman</vt:lpstr>
      <vt:lpstr>ＤＣＧクリスタルW5</vt:lpstr>
      <vt:lpstr>Wingdings 2</vt:lpstr>
      <vt:lpstr>2  Niki Outline</vt:lpstr>
      <vt:lpstr>Microsoft YaHei</vt:lpstr>
      <vt:lpstr>Arial Unicode MS</vt:lpstr>
      <vt:lpstr>Solstice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FLW3Drawing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Hamid</cp:lastModifiedBy>
  <cp:revision>2</cp:revision>
  <dcterms:created xsi:type="dcterms:W3CDTF">2002-09-10T01:05:07Z</dcterms:created>
  <dcterms:modified xsi:type="dcterms:W3CDTF">2024-04-09T03:55:02Z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662D9F92CCCD403E87C621B490E62961_12</vt:lpwstr>
  </property>
  <property fmtid="{D5CDD505-2E9C-101B-9397-08002B2CF9AE}" pid="3" name="KSOProductBuildVer">
    <vt:lpwstr>1033-12.2.0.13489</vt:lpwstr>
  </property>
</Properties>
</file>